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notesSlides/notesSlide17.xml" ContentType="application/vnd.openxmlformats-officedocument.presentationml.notesSlide+xml"/>
  <Override PartName="/ppt/tags/tag1.xml" ContentType="application/vnd.openxmlformats-officedocument.presentationml.tags+xml"/>
  <Override PartName="/ppt/notesSlides/notesSlide18.xml" ContentType="application/vnd.openxmlformats-officedocument.presentationml.notesSlide+xml"/>
  <Override PartName="/ppt/tags/tag2.xml" ContentType="application/vnd.openxmlformats-officedocument.presentationml.tags+xml"/>
  <Override PartName="/ppt/notesSlides/notesSlide19.xml" ContentType="application/vnd.openxmlformats-officedocument.presentationml.notesSlide+xml"/>
  <Override PartName="/ppt/tags/tag3.xml" ContentType="application/vnd.openxmlformats-officedocument.presentationml.tags+xml"/>
  <Override PartName="/ppt/notesSlides/notesSlide20.xml" ContentType="application/vnd.openxmlformats-officedocument.presentationml.notesSlide+xml"/>
  <Override PartName="/ppt/tags/tag4.xml" ContentType="application/vnd.openxmlformats-officedocument.presentationml.tags+xml"/>
  <Override PartName="/ppt/notesSlides/notesSlide21.xml" ContentType="application/vnd.openxmlformats-officedocument.presentationml.notesSlide+xml"/>
  <Override PartName="/ppt/tags/tag5.xml" ContentType="application/vnd.openxmlformats-officedocument.presentationml.tags+xml"/>
  <Override PartName="/ppt/notesSlides/notesSlide22.xml" ContentType="application/vnd.openxmlformats-officedocument.presentationml.notesSlide+xml"/>
  <Override PartName="/ppt/tags/tag6.xml" ContentType="application/vnd.openxmlformats-officedocument.presentationml.tags+xml"/>
  <Override PartName="/ppt/notesSlides/notesSlide23.xml" ContentType="application/vnd.openxmlformats-officedocument.presentationml.notesSlide+xml"/>
  <Override PartName="/ppt/ink/ink12.xml" ContentType="application/inkml+xml"/>
  <Override PartName="/ppt/ink/ink13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8"/>
  </p:notesMasterIdLst>
  <p:sldIdLst>
    <p:sldId id="453" r:id="rId2"/>
    <p:sldId id="2147473250" r:id="rId3"/>
    <p:sldId id="2147473305" r:id="rId4"/>
    <p:sldId id="2147473304" r:id="rId5"/>
    <p:sldId id="2147473267" r:id="rId6"/>
    <p:sldId id="2147473285" r:id="rId7"/>
    <p:sldId id="2147473284" r:id="rId8"/>
    <p:sldId id="2147473290" r:id="rId9"/>
    <p:sldId id="454" r:id="rId10"/>
    <p:sldId id="2147473249" r:id="rId11"/>
    <p:sldId id="2147473251" r:id="rId12"/>
    <p:sldId id="2147473298" r:id="rId13"/>
    <p:sldId id="2147473301" r:id="rId14"/>
    <p:sldId id="2147473299" r:id="rId15"/>
    <p:sldId id="270" r:id="rId16"/>
    <p:sldId id="2147473300" r:id="rId17"/>
    <p:sldId id="2147473307" r:id="rId18"/>
    <p:sldId id="268" r:id="rId19"/>
    <p:sldId id="371" r:id="rId20"/>
    <p:sldId id="2147473258" r:id="rId21"/>
    <p:sldId id="2147473260" r:id="rId22"/>
    <p:sldId id="7490" r:id="rId23"/>
    <p:sldId id="2147473216" r:id="rId24"/>
    <p:sldId id="2147473261" r:id="rId25"/>
    <p:sldId id="2147473308" r:id="rId26"/>
    <p:sldId id="2147473262" r:id="rId27"/>
    <p:sldId id="2147473218" r:id="rId28"/>
    <p:sldId id="2147473219" r:id="rId29"/>
    <p:sldId id="2147473263" r:id="rId30"/>
    <p:sldId id="2147473264" r:id="rId31"/>
    <p:sldId id="2147473206" r:id="rId32"/>
    <p:sldId id="2147473265" r:id="rId33"/>
    <p:sldId id="2147473211" r:id="rId34"/>
    <p:sldId id="2147473233" r:id="rId35"/>
    <p:sldId id="2147473306" r:id="rId36"/>
    <p:sldId id="2147473241" r:id="rId37"/>
    <p:sldId id="2147473221" r:id="rId38"/>
    <p:sldId id="2147473223" r:id="rId39"/>
    <p:sldId id="2147473222" r:id="rId40"/>
    <p:sldId id="7513" r:id="rId41"/>
    <p:sldId id="2147473309" r:id="rId42"/>
    <p:sldId id="7554" r:id="rId43"/>
    <p:sldId id="2147473303" r:id="rId44"/>
    <p:sldId id="2147473271" r:id="rId45"/>
    <p:sldId id="7591" r:id="rId46"/>
    <p:sldId id="7529" r:id="rId47"/>
    <p:sldId id="7565" r:id="rId48"/>
    <p:sldId id="2147473277" r:id="rId49"/>
    <p:sldId id="455" r:id="rId50"/>
    <p:sldId id="2147473278" r:id="rId51"/>
    <p:sldId id="2147473279" r:id="rId52"/>
    <p:sldId id="2147473269" r:id="rId53"/>
    <p:sldId id="2147473270" r:id="rId54"/>
    <p:sldId id="2147473292" r:id="rId55"/>
    <p:sldId id="2147473293" r:id="rId56"/>
    <p:sldId id="2147473289" r:id="rId57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DDF1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3447" autoAdjust="0"/>
  </p:normalViewPr>
  <p:slideViewPr>
    <p:cSldViewPr snapToGrid="0">
      <p:cViewPr>
        <p:scale>
          <a:sx n="50" d="100"/>
          <a:sy n="50" d="100"/>
        </p:scale>
        <p:origin x="1284" y="3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546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03T22:09:05.419"/>
    </inkml:context>
    <inkml:brush xml:id="br0">
      <inkml:brushProperty name="width" value="0.3" units="cm"/>
      <inkml:brushProperty name="height" value="0.6" units="cm"/>
      <inkml:brushProperty name="color" value="#FF8517"/>
      <inkml:brushProperty name="tip" value="rectangle"/>
      <inkml:brushProperty name="rasterOp" value="maskPen"/>
      <inkml:brushProperty name="ignorePressure" value="1"/>
    </inkml:brush>
  </inkml:definitions>
  <inkml:trace contextRef="#ctx0" brushRef="#br0">1 0 0,'2064'0'0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2-03T22:16:43.004"/>
    </inkml:context>
    <inkml:brush xml:id="br0">
      <inkml:brushProperty name="width" value="0.3" units="cm"/>
      <inkml:brushProperty name="height" value="0.6" units="cm"/>
      <inkml:brushProperty name="color" value="#A2D762"/>
      <inkml:brushProperty name="tip" value="rectangle"/>
      <inkml:brushProperty name="rasterOp" value="maskPen"/>
      <inkml:brushProperty name="ignorePressure" value="1"/>
    </inkml:brush>
  </inkml:definitions>
  <inkml:trace contextRef="#ctx0" brushRef="#br0">1 102,'0'-2,"0"0,0 0,1 0,-1 0,1 0,-1 0,1 0,0 0,0 0,-1 0,1 1,1-1,-1 0,0 1,0-1,1 1,-1-1,1 1,-1-1,1 1,0 0,-1 0,1 0,2-1,51-16,-46 16,83-14,1 4,0 4,97 5,-116 2,1278 3,-1064 10,94 0,-356-12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2-03T22:16:44.232"/>
    </inkml:context>
    <inkml:brush xml:id="br0">
      <inkml:brushProperty name="width" value="0.3" units="cm"/>
      <inkml:brushProperty name="height" value="0.6" units="cm"/>
      <inkml:brushProperty name="color" value="#A2D762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0,'2287'0,"-2263"0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04T09:07:27.010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0 1 24575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04T09:07:27.010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0 1 24575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2-03T22:09:15.276"/>
    </inkml:context>
    <inkml:brush xml:id="br0">
      <inkml:brushProperty name="width" value="0.3" units="cm"/>
      <inkml:brushProperty name="height" value="0.6" units="cm"/>
      <inkml:brushProperty name="color" value="#FF8517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0,'232'11,"-92"-2,741 67,-636-51,190-16,-257-12,-32 3,-108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03T22:09:28.575"/>
    </inkml:context>
    <inkml:brush xml:id="br0">
      <inkml:brushProperty name="width" value="0.3" units="cm"/>
      <inkml:brushProperty name="height" value="0.6" units="cm"/>
      <inkml:brushProperty name="color" value="#FF8517"/>
      <inkml:brushProperty name="tip" value="rectangle"/>
      <inkml:brushProperty name="rasterOp" value="maskPen"/>
      <inkml:brushProperty name="ignorePressure" value="1"/>
    </inkml:brush>
  </inkml:definitions>
  <inkml:trace contextRef="#ctx0" brushRef="#br0">0 0 0,'2846'52'0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03T22:09:30.929"/>
    </inkml:context>
    <inkml:brush xml:id="br0">
      <inkml:brushProperty name="width" value="0.3" units="cm"/>
      <inkml:brushProperty name="height" value="0.6" units="cm"/>
      <inkml:brushProperty name="color" value="#FF8517"/>
      <inkml:brushProperty name="tip" value="rectangle"/>
      <inkml:brushProperty name="rasterOp" value="maskPen"/>
      <inkml:brushProperty name="ignorePressure" value="1"/>
    </inkml:brush>
  </inkml:definitions>
  <inkml:trace contextRef="#ctx0" brushRef="#br0">0 126 0,'1347'-126'0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03T22:09:38.110"/>
    </inkml:context>
    <inkml:brush xml:id="br0">
      <inkml:brushProperty name="width" value="0.3" units="cm"/>
      <inkml:brushProperty name="height" value="0.6" units="cm"/>
      <inkml:brushProperty name="color" value="#A2D762"/>
      <inkml:brushProperty name="tip" value="rectangle"/>
      <inkml:brushProperty name="rasterOp" value="maskPen"/>
      <inkml:brushProperty name="ignorePressure" value="1"/>
    </inkml:brush>
  </inkml:definitions>
  <inkml:trace contextRef="#ctx0" brushRef="#br0">0 0 0,'2439'0'0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03T22:11:50.683"/>
    </inkml:context>
    <inkml:brush xml:id="br0">
      <inkml:brushProperty name="width" value="0.3" units="cm"/>
      <inkml:brushProperty name="height" value="0.6" units="cm"/>
      <inkml:brushProperty name="color" value="#996633"/>
      <inkml:brushProperty name="tip" value="rectangle"/>
      <inkml:brushProperty name="rasterOp" value="maskPen"/>
      <inkml:brushProperty name="ignorePressure" value="1"/>
    </inkml:brush>
  </inkml:definitions>
  <inkml:trace contextRef="#ctx0" brushRef="#br0">0 0 0,'1270'76'0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2-03T22:11:52.552"/>
    </inkml:context>
    <inkml:brush xml:id="br0">
      <inkml:brushProperty name="width" value="0.3" units="cm"/>
      <inkml:brushProperty name="height" value="0.6" units="cm"/>
      <inkml:brushProperty name="color" value="#996633"/>
      <inkml:brushProperty name="tip" value="rectangle"/>
      <inkml:brushProperty name="rasterOp" value="maskPen"/>
      <inkml:brushProperty name="ignorePressure" value="1"/>
    </inkml:brush>
  </inkml:definitions>
  <inkml:trace contextRef="#ctx0" brushRef="#br0">1 28,'0'1,"1"0,-1 0,1-1,-1 1,1 0,0 0,-1 0,1 0,0-1,0 1,-1 0,1-1,0 1,0-1,0 1,0-1,0 1,0-1,0 0,0 1,0-1,0 0,0 0,0 1,0-1,2 0,37 3,-32-2,515 6,-348-8,376-26,-451 15,-54 6,54-1,603 8,-674-1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03T22:11:54.931"/>
    </inkml:context>
    <inkml:brush xml:id="br0">
      <inkml:brushProperty name="width" value="0.3" units="cm"/>
      <inkml:brushProperty name="height" value="0.6" units="cm"/>
      <inkml:brushProperty name="color" value="#996633"/>
      <inkml:brushProperty name="tip" value="rectangle"/>
      <inkml:brushProperty name="rasterOp" value="maskPen"/>
      <inkml:brushProperty name="ignorePressure" value="1"/>
    </inkml:brush>
  </inkml:definitions>
  <inkml:trace contextRef="#ctx0" brushRef="#br0">0 0 0,'2522'125'0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2-03T22:16:41.633"/>
    </inkml:context>
    <inkml:brush xml:id="br0">
      <inkml:brushProperty name="width" value="0.3" units="cm"/>
      <inkml:brushProperty name="height" value="0.6" units="cm"/>
      <inkml:brushProperty name="color" value="#A2D762"/>
      <inkml:brushProperty name="tip" value="rectangle"/>
      <inkml:brushProperty name="rasterOp" value="maskPen"/>
      <inkml:brushProperty name="ignorePressure" value="1"/>
    </inkml:brush>
  </inkml:definitions>
  <inkml:trace contextRef="#ctx0" brushRef="#br0">1 28,'1'-1,"-1"-1,1 1,0 0,0 0,0-1,0 1,0 0,0 0,0 0,0 0,1 0,-1 1,0-1,1 0,-1 1,0-1,1 1,-1-1,1 1,-1-1,1 1,-1 0,1 0,-1 0,1 0,-1 0,3 0,0 0,121-8,127 8,-109 2,696-2,-679 13,-23-2,-103-10,12 1,93-8,-108 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6F27CE-D5BB-4F0E-9ECA-AE1D3840E72B}" type="datetimeFigureOut">
              <a:rPr lang="de-DE" smtClean="0"/>
              <a:t>11.06.2025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EB4A96-F9C1-4087-83D1-FB6B5C072BB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063061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EB4A96-F9C1-4087-83D1-FB6B5C072BBF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643516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FF7D8A-3734-3F10-1F10-3369FE09B8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725077E6-7368-94EF-3651-3C310772471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AAEDAA1A-C91D-1DFC-DCCC-A05FA2557F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de-DE" sz="1800" b="0" i="0" u="none" strike="noStrike" baseline="0" dirty="0">
                <a:solidFill>
                  <a:srgbClr val="595959"/>
                </a:solidFill>
                <a:latin typeface="Calibri" panose="020F0502020204030204" pitchFamily="34" charset="0"/>
              </a:rPr>
              <a:t>Der Umstand, dass der anaerobe Abbau organischer</a:t>
            </a:r>
          </a:p>
          <a:p>
            <a:pPr algn="l"/>
            <a:r>
              <a:rPr lang="de-DE" sz="1800" b="0" i="0" u="none" strike="noStrike" baseline="0" dirty="0">
                <a:solidFill>
                  <a:srgbClr val="595959"/>
                </a:solidFill>
                <a:latin typeface="Calibri" panose="020F0502020204030204" pitchFamily="34" charset="0"/>
              </a:rPr>
              <a:t>Substanzen in mehreren Phasen erfolgt</a:t>
            </a:r>
          </a:p>
          <a:p>
            <a:pPr algn="l"/>
            <a:r>
              <a:rPr lang="de-DE" sz="1800" b="0" i="0" u="none" strike="noStrike" baseline="0" dirty="0">
                <a:solidFill>
                  <a:srgbClr val="595959"/>
                </a:solidFill>
                <a:latin typeface="Calibri" panose="020F0502020204030204" pitchFamily="34" charset="0"/>
              </a:rPr>
              <a:t>(siehe auch die Fachinformation „</a:t>
            </a:r>
            <a:r>
              <a:rPr lang="de-DE" sz="1800" b="0" i="0" u="none" strike="noStrike" baseline="0" dirty="0">
                <a:solidFill>
                  <a:srgbClr val="275B9C"/>
                </a:solidFill>
                <a:latin typeface="Calibri" panose="020F0502020204030204" pitchFamily="34" charset="0"/>
              </a:rPr>
              <a:t>Prozessmodell</a:t>
            </a:r>
          </a:p>
          <a:p>
            <a:pPr algn="l"/>
            <a:r>
              <a:rPr lang="de-DE" sz="1800" b="0" i="0" u="none" strike="noStrike" baseline="0" dirty="0">
                <a:solidFill>
                  <a:srgbClr val="275B9C"/>
                </a:solidFill>
                <a:latin typeface="Calibri" panose="020F0502020204030204" pitchFamily="34" charset="0"/>
              </a:rPr>
              <a:t>Biogas</a:t>
            </a:r>
            <a:r>
              <a:rPr lang="de-DE" sz="1800" b="0" i="0" u="none" strike="noStrike" baseline="0" dirty="0">
                <a:solidFill>
                  <a:srgbClr val="595959"/>
                </a:solidFill>
                <a:latin typeface="Calibri" panose="020F0502020204030204" pitchFamily="34" charset="0"/>
              </a:rPr>
              <a:t>“) lässt sich verfahrenstechnisch durch</a:t>
            </a:r>
          </a:p>
          <a:p>
            <a:pPr algn="l"/>
            <a:r>
              <a:rPr lang="de-DE" sz="1800" b="0" i="0" u="none" strike="noStrike" baseline="0" dirty="0">
                <a:solidFill>
                  <a:srgbClr val="595959"/>
                </a:solidFill>
                <a:latin typeface="Calibri" panose="020F0502020204030204" pitchFamily="34" charset="0"/>
              </a:rPr>
              <a:t>eine räumliche Trennung der Hydrolyse mit Versäuerung</a:t>
            </a:r>
          </a:p>
          <a:p>
            <a:pPr algn="l"/>
            <a:r>
              <a:rPr lang="de-DE" sz="1800" b="0" i="0" u="none" strike="noStrike" baseline="0" dirty="0">
                <a:solidFill>
                  <a:srgbClr val="595959"/>
                </a:solidFill>
                <a:latin typeface="Calibri" panose="020F0502020204030204" pitchFamily="34" charset="0"/>
              </a:rPr>
              <a:t>von der Methanogenese nutzen. So</a:t>
            </a:r>
          </a:p>
          <a:p>
            <a:pPr algn="l"/>
            <a:r>
              <a:rPr lang="de-DE" sz="1800" b="0" i="0" u="none" strike="noStrike" baseline="0" dirty="0">
                <a:solidFill>
                  <a:srgbClr val="595959"/>
                </a:solidFill>
                <a:latin typeface="Calibri" panose="020F0502020204030204" pitchFamily="34" charset="0"/>
              </a:rPr>
              <a:t>können bedarfsgerecht auch größere Mengen an</a:t>
            </a:r>
          </a:p>
          <a:p>
            <a:pPr algn="l"/>
            <a:r>
              <a:rPr lang="de-DE" sz="1800" b="0" i="0" u="none" strike="noStrike" baseline="0" dirty="0">
                <a:solidFill>
                  <a:srgbClr val="595959"/>
                </a:solidFill>
                <a:latin typeface="Calibri" panose="020F0502020204030204" pitchFamily="34" charset="0"/>
              </a:rPr>
              <a:t>flüchtigen Fettsäuren zu Biogas mit hohem Methangehalt</a:t>
            </a:r>
          </a:p>
          <a:p>
            <a:pPr algn="l"/>
            <a:r>
              <a:rPr lang="de-DE" sz="1800" b="0" i="0" u="none" strike="noStrike" baseline="0" dirty="0">
                <a:solidFill>
                  <a:srgbClr val="595959"/>
                </a:solidFill>
                <a:latin typeface="Calibri" panose="020F0502020204030204" pitchFamily="34" charset="0"/>
              </a:rPr>
              <a:t>verarbeitet werden.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3596AA1-5033-BEC1-026F-3CE06B9CFE4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EB4A96-F9C1-4087-83D1-FB6B5C072BBF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845012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pitchFamily="32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pitchFamily="32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pitchFamily="32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pitchFamily="32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pitchFamily="32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pitchFamily="32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pitchFamily="32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pitchFamily="32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pitchFamily="32" charset="0"/>
              </a:defRPr>
            </a:lvl9pPr>
          </a:lstStyle>
          <a:p>
            <a:pPr eaLnBrk="1" hangingPunct="1"/>
            <a:fld id="{2825D0F0-D659-454A-A727-F03162BCCE91}" type="slidenum">
              <a:rPr lang="de-DE" altLang="x-none">
                <a:solidFill>
                  <a:srgbClr val="000000"/>
                </a:solidFill>
                <a:latin typeface="Times New Roman" pitchFamily="16" charset="0"/>
              </a:rPr>
              <a:pPr eaLnBrk="1" hangingPunct="1"/>
              <a:t>18</a:t>
            </a:fld>
            <a:endParaRPr lang="de-DE" altLang="x-none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66563" name="Text Box 1"/>
          <p:cNvSpPr txBox="1">
            <a:spLocks noChangeArrowheads="1"/>
          </p:cNvSpPr>
          <p:nvPr/>
        </p:nvSpPr>
        <p:spPr bwMode="auto">
          <a:xfrm>
            <a:off x="4278313" y="10156825"/>
            <a:ext cx="3275012" cy="528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pitchFamily="32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pitchFamily="32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pitchFamily="32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pitchFamily="32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pitchFamily="32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pitchFamily="32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pitchFamily="32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pitchFamily="32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pitchFamily="32" charset="0"/>
              </a:defRPr>
            </a:lvl9pPr>
          </a:lstStyle>
          <a:p>
            <a:pPr algn="r" eaLnBrk="1" hangingPunct="1">
              <a:lnSpc>
                <a:spcPct val="92000"/>
              </a:lnSpc>
              <a:buClrTx/>
              <a:buFontTx/>
              <a:buNone/>
            </a:pPr>
            <a:fld id="{528BB2B8-2812-464C-AAEA-A233FE37E7E3}" type="slidenum">
              <a:rPr lang="de-DE" altLang="x-none" sz="1400">
                <a:solidFill>
                  <a:srgbClr val="000000"/>
                </a:solidFill>
                <a:latin typeface="Times New Roman" pitchFamily="16" charset="0"/>
              </a:rPr>
              <a:pPr algn="r" eaLnBrk="1" hangingPunct="1">
                <a:lnSpc>
                  <a:spcPct val="92000"/>
                </a:lnSpc>
                <a:buClrTx/>
                <a:buFontTx/>
                <a:buNone/>
              </a:pPr>
              <a:t>18</a:t>
            </a:fld>
            <a:endParaRPr lang="de-DE" altLang="x-none" sz="140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66564" name="Text Box 2"/>
          <p:cNvSpPr txBox="1">
            <a:spLocks noChangeArrowheads="1"/>
          </p:cNvSpPr>
          <p:nvPr/>
        </p:nvSpPr>
        <p:spPr bwMode="auto">
          <a:xfrm>
            <a:off x="4278313" y="10156825"/>
            <a:ext cx="32797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pitchFamily="32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pitchFamily="32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pitchFamily="32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pitchFamily="32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pitchFamily="32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pitchFamily="32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pitchFamily="32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pitchFamily="32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pitchFamily="32" charset="0"/>
              </a:defRPr>
            </a:lvl9pPr>
          </a:lstStyle>
          <a:p>
            <a:pPr algn="r" eaLnBrk="1" hangingPunct="1">
              <a:lnSpc>
                <a:spcPct val="92000"/>
              </a:lnSpc>
              <a:buClrTx/>
              <a:buFontTx/>
              <a:buNone/>
            </a:pPr>
            <a:fld id="{25AC8C58-275A-44DC-902D-5C12E5365506}" type="slidenum">
              <a:rPr lang="de-DE" altLang="x-none" sz="1400">
                <a:solidFill>
                  <a:srgbClr val="000000"/>
                </a:solidFill>
                <a:latin typeface="Times New Roman" pitchFamily="16" charset="0"/>
              </a:rPr>
              <a:pPr algn="r" eaLnBrk="1" hangingPunct="1">
                <a:lnSpc>
                  <a:spcPct val="92000"/>
                </a:lnSpc>
                <a:buClrTx/>
                <a:buFontTx/>
                <a:buNone/>
              </a:pPr>
              <a:t>18</a:t>
            </a:fld>
            <a:endParaRPr lang="de-DE" altLang="x-none" sz="140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66565" name="Rectangle 3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6566" name="Text Box 4"/>
          <p:cNvSpPr txBox="1"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de-DE" altLang="x-none">
                <a:cs typeface="Arial Unicode MS" pitchFamily="32" charset="0"/>
              </a:rPr>
              <a:t>Harald Lindorfer hatte eineninteressanten Vergleich am Flipchart: Wachstum acidogene &amp; methanogene Organismen → etwas ähnliches überlegen &amp; entwickeln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6D25D6-38E0-6A03-356F-B1AE8D7148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F385BD6B-D5DB-77E2-760A-554297CB516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C0865A94-6056-DB09-A6E0-49ADDCD42C7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b="0" i="0" u="none" strike="noStrike" baseline="0" dirty="0"/>
              <a:t>umso leichter umzusetzen je rascher die organische Raumbelastung gesteigert und wieder reduziert werden kann, ohne dass es zu einer Prozessstörung kommt!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b="0" i="0" u="none" strike="noStrike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b="0" i="0" u="none" strike="noStrike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b="0" i="0" u="none" strike="noStrike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b="0" i="0" u="none" strike="noStrike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b="0" i="0" u="none" strike="noStrike" baseline="0" dirty="0"/>
              <a:t>Konservierungsverluste, Energiekonzentration, mikrobieller Abbaubarkeit				Abbaugeschwindigkeit,</a:t>
            </a:r>
            <a:r>
              <a:rPr lang="de-DE" b="0" i="0" u="none" strike="noStrike" dirty="0"/>
              <a:t> </a:t>
            </a:r>
            <a:r>
              <a:rPr lang="de-DE" b="0" i="0" u="none" strike="noStrike" baseline="0" dirty="0"/>
              <a:t>zeitliche Verfügbarkeit, seuchenhygienische 					Anforderungen, Anbaubedingungen, Flächenbedarf, genehmigungsrechtliche 				Anforderungen,</a:t>
            </a:r>
            <a:r>
              <a:rPr lang="de-DE" b="0" i="0" u="none" strike="noStrike" dirty="0"/>
              <a:t> </a:t>
            </a:r>
            <a:r>
              <a:rPr lang="de-DE" b="0" i="0" u="none" strike="noStrike" baseline="0" dirty="0"/>
              <a:t>logistischen Ansprüche,</a:t>
            </a:r>
            <a:r>
              <a:rPr lang="de-DE" b="0" i="0" u="none" strike="noStrike" dirty="0"/>
              <a:t> </a:t>
            </a:r>
            <a:r>
              <a:rPr lang="de-DE" b="0" i="0" u="none" strike="noStrike" baseline="0" dirty="0"/>
              <a:t>Bereitstellungskosten</a:t>
            </a:r>
          </a:p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BD6E8EB-2815-3478-BEC8-DD64812CF5C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EB4A96-F9C1-4087-83D1-FB6B5C072BBF}" type="slidenum">
              <a:rPr lang="de-DE" smtClean="0"/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539204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b="0" i="0" u="none" strike="noStrike" baseline="0" dirty="0"/>
              <a:t>umso leichter umzusetzen je rascher die organische Raumbelastung gesteigert und wieder reduziert werden kann, ohne dass es zu einer Prozessstörung kommt!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b="0" i="0" u="none" strike="noStrike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b="0" i="0" u="none" strike="noStrike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b="0" i="0" u="none" strike="noStrike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b="0" i="0" u="none" strike="noStrike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b="0" i="0" u="none" strike="noStrike" baseline="0" dirty="0"/>
              <a:t>Konservierungsverluste, Energiekonzentration, mikrobieller Abbaubarkeit				Abbaugeschwindigkeit,</a:t>
            </a:r>
            <a:r>
              <a:rPr lang="de-DE" b="0" i="0" u="none" strike="noStrike" dirty="0"/>
              <a:t> </a:t>
            </a:r>
            <a:r>
              <a:rPr lang="de-DE" b="0" i="0" u="none" strike="noStrike" baseline="0" dirty="0"/>
              <a:t>zeitliche Verfügbarkeit, seuchenhygienische 					Anforderungen, Anbaubedingungen, Flächenbedarf, genehmigungsrechtliche 				Anforderungen,</a:t>
            </a:r>
            <a:r>
              <a:rPr lang="de-DE" b="0" i="0" u="none" strike="noStrike" dirty="0"/>
              <a:t> </a:t>
            </a:r>
            <a:r>
              <a:rPr lang="de-DE" b="0" i="0" u="none" strike="noStrike" baseline="0" dirty="0"/>
              <a:t>logistischen Ansprüche,</a:t>
            </a:r>
            <a:r>
              <a:rPr lang="de-DE" b="0" i="0" u="none" strike="noStrike" dirty="0"/>
              <a:t> </a:t>
            </a:r>
            <a:r>
              <a:rPr lang="de-DE" b="0" i="0" u="none" strike="noStrike" baseline="0" dirty="0"/>
              <a:t>Bereitstellungskosten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EB4A96-F9C1-4087-83D1-FB6B5C072BBF}" type="slidenum">
              <a:rPr lang="de-DE" smtClean="0"/>
              <a:t>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484395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DBE0B9-3836-69EF-97D0-DDFF9314D4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90DD3D66-02A6-730F-40AF-8EF622887D6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4CA8C080-F1A7-E225-FC78-8A66B188A60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de-DE" sz="1800" b="0" i="0" u="none" strike="noStrike" baseline="0" dirty="0">
                <a:solidFill>
                  <a:srgbClr val="595959"/>
                </a:solidFill>
                <a:latin typeface="Calibri" panose="020F0502020204030204" pitchFamily="34" charset="0"/>
              </a:rPr>
              <a:t>Der Umstand, dass der anaerobe Abbau organischer</a:t>
            </a:r>
          </a:p>
          <a:p>
            <a:pPr algn="l"/>
            <a:r>
              <a:rPr lang="de-DE" sz="1800" b="0" i="0" u="none" strike="noStrike" baseline="0" dirty="0">
                <a:solidFill>
                  <a:srgbClr val="595959"/>
                </a:solidFill>
                <a:latin typeface="Calibri" panose="020F0502020204030204" pitchFamily="34" charset="0"/>
              </a:rPr>
              <a:t>Substanzen in mehreren Phasen erfolgt</a:t>
            </a:r>
          </a:p>
          <a:p>
            <a:pPr algn="l"/>
            <a:r>
              <a:rPr lang="de-DE" sz="1800" b="0" i="0" u="none" strike="noStrike" baseline="0" dirty="0">
                <a:solidFill>
                  <a:srgbClr val="595959"/>
                </a:solidFill>
                <a:latin typeface="Calibri" panose="020F0502020204030204" pitchFamily="34" charset="0"/>
              </a:rPr>
              <a:t>(siehe auch die Fachinformation „</a:t>
            </a:r>
            <a:r>
              <a:rPr lang="de-DE" sz="1800" b="0" i="0" u="none" strike="noStrike" baseline="0" dirty="0">
                <a:solidFill>
                  <a:srgbClr val="275B9C"/>
                </a:solidFill>
                <a:latin typeface="Calibri" panose="020F0502020204030204" pitchFamily="34" charset="0"/>
              </a:rPr>
              <a:t>Prozessmodell</a:t>
            </a:r>
          </a:p>
          <a:p>
            <a:pPr algn="l"/>
            <a:r>
              <a:rPr lang="de-DE" sz="1800" b="0" i="0" u="none" strike="noStrike" baseline="0" dirty="0">
                <a:solidFill>
                  <a:srgbClr val="275B9C"/>
                </a:solidFill>
                <a:latin typeface="Calibri" panose="020F0502020204030204" pitchFamily="34" charset="0"/>
              </a:rPr>
              <a:t>Biogas</a:t>
            </a:r>
            <a:r>
              <a:rPr lang="de-DE" sz="1800" b="0" i="0" u="none" strike="noStrike" baseline="0" dirty="0">
                <a:solidFill>
                  <a:srgbClr val="595959"/>
                </a:solidFill>
                <a:latin typeface="Calibri" panose="020F0502020204030204" pitchFamily="34" charset="0"/>
              </a:rPr>
              <a:t>“) lässt sich verfahrenstechnisch durch</a:t>
            </a:r>
          </a:p>
          <a:p>
            <a:pPr algn="l"/>
            <a:r>
              <a:rPr lang="de-DE" sz="1800" b="0" i="0" u="none" strike="noStrike" baseline="0" dirty="0">
                <a:solidFill>
                  <a:srgbClr val="595959"/>
                </a:solidFill>
                <a:latin typeface="Calibri" panose="020F0502020204030204" pitchFamily="34" charset="0"/>
              </a:rPr>
              <a:t>eine räumliche Trennung der Hydrolyse mit Versäuerung</a:t>
            </a:r>
          </a:p>
          <a:p>
            <a:pPr algn="l"/>
            <a:r>
              <a:rPr lang="de-DE" sz="1800" b="0" i="0" u="none" strike="noStrike" baseline="0" dirty="0">
                <a:solidFill>
                  <a:srgbClr val="595959"/>
                </a:solidFill>
                <a:latin typeface="Calibri" panose="020F0502020204030204" pitchFamily="34" charset="0"/>
              </a:rPr>
              <a:t>von der Methanogenese nutzen. So</a:t>
            </a:r>
          </a:p>
          <a:p>
            <a:pPr algn="l"/>
            <a:r>
              <a:rPr lang="de-DE" sz="1800" b="0" i="0" u="none" strike="noStrike" baseline="0" dirty="0">
                <a:solidFill>
                  <a:srgbClr val="595959"/>
                </a:solidFill>
                <a:latin typeface="Calibri" panose="020F0502020204030204" pitchFamily="34" charset="0"/>
              </a:rPr>
              <a:t>können bedarfsgerecht auch größere Mengen an</a:t>
            </a:r>
          </a:p>
          <a:p>
            <a:pPr algn="l"/>
            <a:r>
              <a:rPr lang="de-DE" sz="1800" b="0" i="0" u="none" strike="noStrike" baseline="0" dirty="0">
                <a:solidFill>
                  <a:srgbClr val="595959"/>
                </a:solidFill>
                <a:latin typeface="Calibri" panose="020F0502020204030204" pitchFamily="34" charset="0"/>
              </a:rPr>
              <a:t>flüchtigen Fettsäuren zu Biogas mit hohem Methangehalt</a:t>
            </a:r>
          </a:p>
          <a:p>
            <a:pPr algn="l"/>
            <a:r>
              <a:rPr lang="de-DE" sz="1800" b="0" i="0" u="none" strike="noStrike" baseline="0" dirty="0">
                <a:solidFill>
                  <a:srgbClr val="595959"/>
                </a:solidFill>
                <a:latin typeface="Calibri" panose="020F0502020204030204" pitchFamily="34" charset="0"/>
              </a:rPr>
              <a:t>verarbeitet werden.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A404DF4-8D72-6554-E265-EE6411FB202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EB4A96-F9C1-4087-83D1-FB6B5C072BBF}" type="slidenum">
              <a:rPr lang="de-DE" smtClean="0"/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76652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2871307-AD0C-4700-A3C5-A6BB4FDD30ED}" type="slidenum">
              <a:rPr lang="de-DE" smtClean="0"/>
              <a:pPr>
                <a:defRPr/>
              </a:pPr>
              <a:t>31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8544472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Als Anregung der biologischen Abbauaktivität der Mikroorganismen nach der Fütterungspause hat es sich als empfehlenswert erwiesen, dem Fermenter am Sonntag, als „Appetithappen“ für die Mikroorganismen, geringe Mengen Substrat (Maissilage) zuzuführen. 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EB4A96-F9C1-4087-83D1-FB6B5C072BBF}" type="slidenum">
              <a:rPr lang="de-DE" smtClean="0"/>
              <a:t>33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377967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EB4A96-F9C1-4087-83D1-FB6B5C072BBF}" type="slidenum">
              <a:rPr lang="de-DE" smtClean="0"/>
              <a:t>40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2423271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Technhohemische </a:t>
            </a:r>
            <a:r>
              <a:rPr lang="de-DE" sz="1200" dirty="0"/>
              <a:t>Herausforderungen bei alternativen Substraten mit Faseranteil</a:t>
            </a:r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DD1FB3-9C10-1E46-8D34-12D2A63AD325}" type="slidenum">
              <a:rPr lang="de-DE" smtClean="0"/>
              <a:t>42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2459687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0CF9DD-0B6A-2F49-45BA-D69D442B1C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5BB3B278-689B-5F77-BBEA-BE0DB23117B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397842CD-34BC-AC69-F005-FCECCA6B217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Technhohemische </a:t>
            </a:r>
            <a:r>
              <a:rPr lang="de-DE" sz="1200" dirty="0"/>
              <a:t>Herausforderungen bei alternativen Substraten mit Faseranteil</a:t>
            </a:r>
            <a:endParaRPr lang="de-DE" dirty="0"/>
          </a:p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60E712E-DE90-7457-4333-110DD4FCE5C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DD1FB3-9C10-1E46-8D34-12D2A63AD325}" type="slidenum">
              <a:rPr lang="de-DE" smtClean="0"/>
              <a:t>43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608949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682663-22F3-F70B-4F3F-BC5D14755B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E6C4A33A-D964-F887-C613-F02BDAA824C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666B8130-A09F-3E2F-800F-535DF2BF063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9C7D390-2EB7-4610-4D93-6E996B1ECA0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EB4A96-F9C1-4087-83D1-FB6B5C072BBF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4887564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5AFFB1-F2C4-A7A3-625A-48A5D460EB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ECE18CBE-17CB-A369-41A7-9F5D7942A9E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54DF7875-9953-4230-2A84-ECF6725015C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Technhohemische </a:t>
            </a:r>
            <a:r>
              <a:rPr lang="de-DE" sz="1200" dirty="0"/>
              <a:t>Herausforderungen bei alternativen Substraten mit Faseranteil</a:t>
            </a:r>
            <a:endParaRPr lang="de-DE" dirty="0"/>
          </a:p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70821A8-1848-7866-0BCE-916B6A277A9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DD1FB3-9C10-1E46-8D34-12D2A63AD325}" type="slidenum">
              <a:rPr lang="de-DE" smtClean="0"/>
              <a:t>44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6511558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Verdorbene Substrate // Molke // Versalzung / Pökel der Bakterien 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A1DA1E-9236-4D21-A4E6-7814308A17C2}" type="slidenum">
              <a:rPr lang="de-DE" smtClean="0"/>
              <a:t>45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7896218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Verdorbene Substrate // Molke // Versalzung / Pökel der Bakterien 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A1DA1E-9236-4D21-A4E6-7814308A17C2}" type="slidenum">
              <a:rPr lang="de-DE" smtClean="0"/>
              <a:t>46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3301497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7 Bedeuteungen  - was wir meinen – </a:t>
            </a:r>
          </a:p>
          <a:p>
            <a:r>
              <a:rPr lang="de-DE" dirty="0"/>
              <a:t>Was geht ab?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DF4AEC-52FF-4AE8-8ED7-1618825D43F8}" type="slidenum">
              <a:rPr lang="de-DE" smtClean="0"/>
              <a:t>47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634452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F4E210-0657-2ECF-FC2E-8EB1D022F1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D19E25B2-AD39-D03F-5A15-734299B12C7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8DB1C643-D73E-A11D-498B-1CF4351069E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532D85C-A6E5-C1F7-49E4-DB804555973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EB4A96-F9C1-4087-83D1-FB6B5C072BBF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509398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7020E5-3BDE-766D-72CE-3670A45898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AB365333-2638-72DB-7A47-A975EAA29EF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C82EFEF8-9253-C180-22D9-1C840EC568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de-DE" sz="1800" b="0" i="0" u="none" strike="noStrike" baseline="0" dirty="0">
                <a:solidFill>
                  <a:srgbClr val="595959"/>
                </a:solidFill>
                <a:latin typeface="Calibri" panose="020F0502020204030204" pitchFamily="34" charset="0"/>
              </a:rPr>
              <a:t>Der Umstand, dass der anaerobe Abbau organischer</a:t>
            </a:r>
          </a:p>
          <a:p>
            <a:pPr algn="l"/>
            <a:r>
              <a:rPr lang="de-DE" sz="1800" b="0" i="0" u="none" strike="noStrike" baseline="0" dirty="0">
                <a:solidFill>
                  <a:srgbClr val="595959"/>
                </a:solidFill>
                <a:latin typeface="Calibri" panose="020F0502020204030204" pitchFamily="34" charset="0"/>
              </a:rPr>
              <a:t>Substanzen in mehreren Phasen erfolgt</a:t>
            </a:r>
          </a:p>
          <a:p>
            <a:pPr algn="l"/>
            <a:r>
              <a:rPr lang="de-DE" sz="1800" b="0" i="0" u="none" strike="noStrike" baseline="0" dirty="0">
                <a:solidFill>
                  <a:srgbClr val="595959"/>
                </a:solidFill>
                <a:latin typeface="Calibri" panose="020F0502020204030204" pitchFamily="34" charset="0"/>
              </a:rPr>
              <a:t>(siehe auch die Fachinformation „</a:t>
            </a:r>
            <a:r>
              <a:rPr lang="de-DE" sz="1800" b="0" i="0" u="none" strike="noStrike" baseline="0" dirty="0">
                <a:solidFill>
                  <a:srgbClr val="275B9C"/>
                </a:solidFill>
                <a:latin typeface="Calibri" panose="020F0502020204030204" pitchFamily="34" charset="0"/>
              </a:rPr>
              <a:t>Prozessmodell</a:t>
            </a:r>
          </a:p>
          <a:p>
            <a:pPr algn="l"/>
            <a:r>
              <a:rPr lang="de-DE" sz="1800" b="0" i="0" u="none" strike="noStrike" baseline="0" dirty="0">
                <a:solidFill>
                  <a:srgbClr val="275B9C"/>
                </a:solidFill>
                <a:latin typeface="Calibri" panose="020F0502020204030204" pitchFamily="34" charset="0"/>
              </a:rPr>
              <a:t>Biogas</a:t>
            </a:r>
            <a:r>
              <a:rPr lang="de-DE" sz="1800" b="0" i="0" u="none" strike="noStrike" baseline="0" dirty="0">
                <a:solidFill>
                  <a:srgbClr val="595959"/>
                </a:solidFill>
                <a:latin typeface="Calibri" panose="020F0502020204030204" pitchFamily="34" charset="0"/>
              </a:rPr>
              <a:t>“) lässt sich verfahrenstechnisch durch</a:t>
            </a:r>
          </a:p>
          <a:p>
            <a:pPr algn="l"/>
            <a:r>
              <a:rPr lang="de-DE" sz="1800" b="0" i="0" u="none" strike="noStrike" baseline="0" dirty="0">
                <a:solidFill>
                  <a:srgbClr val="595959"/>
                </a:solidFill>
                <a:latin typeface="Calibri" panose="020F0502020204030204" pitchFamily="34" charset="0"/>
              </a:rPr>
              <a:t>eine räumliche Trennung der Hydrolyse mit Versäuerung</a:t>
            </a:r>
          </a:p>
          <a:p>
            <a:pPr algn="l"/>
            <a:r>
              <a:rPr lang="de-DE" sz="1800" b="0" i="0" u="none" strike="noStrike" baseline="0" dirty="0">
                <a:solidFill>
                  <a:srgbClr val="595959"/>
                </a:solidFill>
                <a:latin typeface="Calibri" panose="020F0502020204030204" pitchFamily="34" charset="0"/>
              </a:rPr>
              <a:t>von der Methanogenese nutzen. So</a:t>
            </a:r>
          </a:p>
          <a:p>
            <a:pPr algn="l"/>
            <a:r>
              <a:rPr lang="de-DE" sz="1800" b="0" i="0" u="none" strike="noStrike" baseline="0" dirty="0">
                <a:solidFill>
                  <a:srgbClr val="595959"/>
                </a:solidFill>
                <a:latin typeface="Calibri" panose="020F0502020204030204" pitchFamily="34" charset="0"/>
              </a:rPr>
              <a:t>können bedarfsgerecht auch größere Mengen an</a:t>
            </a:r>
          </a:p>
          <a:p>
            <a:pPr algn="l"/>
            <a:r>
              <a:rPr lang="de-DE" sz="1800" b="0" i="0" u="none" strike="noStrike" baseline="0" dirty="0">
                <a:solidFill>
                  <a:srgbClr val="595959"/>
                </a:solidFill>
                <a:latin typeface="Calibri" panose="020F0502020204030204" pitchFamily="34" charset="0"/>
              </a:rPr>
              <a:t>flüchtigen Fettsäuren zu Biogas mit hohem Methangehalt</a:t>
            </a:r>
          </a:p>
          <a:p>
            <a:pPr algn="l"/>
            <a:r>
              <a:rPr lang="de-DE" sz="1800" b="0" i="0" u="none" strike="noStrike" baseline="0" dirty="0">
                <a:solidFill>
                  <a:srgbClr val="595959"/>
                </a:solidFill>
                <a:latin typeface="Calibri" panose="020F0502020204030204" pitchFamily="34" charset="0"/>
              </a:rPr>
              <a:t>verarbeitet werden.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A9907D3-3B9C-E72E-3155-9F7EC466080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EB4A96-F9C1-4087-83D1-FB6B5C072BBF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857810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236DADD-25B9-E6FC-34EC-919C49BD2A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10">
            <a:extLst>
              <a:ext uri="{FF2B5EF4-FFF2-40B4-BE49-F238E27FC236}">
                <a16:creationId xmlns:a16="http://schemas.microsoft.com/office/drawing/2014/main" id="{7DBCC20C-760C-EA5C-7193-39B14B08E3E8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pitchFamily="32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pitchFamily="32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pitchFamily="32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pitchFamily="32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pitchFamily="32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pitchFamily="32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pitchFamily="32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pitchFamily="32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pitchFamily="32" charset="0"/>
              </a:defRPr>
            </a:lvl9pPr>
          </a:lstStyle>
          <a:p>
            <a:pPr eaLnBrk="1" hangingPunct="1"/>
            <a:fld id="{2825D0F0-D659-454A-A727-F03162BCCE91}" type="slidenum">
              <a:rPr lang="de-DE" altLang="x-none">
                <a:solidFill>
                  <a:srgbClr val="000000"/>
                </a:solidFill>
                <a:latin typeface="Times New Roman" pitchFamily="16" charset="0"/>
              </a:rPr>
              <a:pPr eaLnBrk="1" hangingPunct="1"/>
              <a:t>12</a:t>
            </a:fld>
            <a:endParaRPr lang="de-DE" altLang="x-none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66563" name="Text Box 1">
            <a:extLst>
              <a:ext uri="{FF2B5EF4-FFF2-40B4-BE49-F238E27FC236}">
                <a16:creationId xmlns:a16="http://schemas.microsoft.com/office/drawing/2014/main" id="{FAF78420-82FF-3DAA-3B8E-E05CD3F977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8313" y="10156825"/>
            <a:ext cx="3275012" cy="528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pitchFamily="32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pitchFamily="32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pitchFamily="32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pitchFamily="32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pitchFamily="32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pitchFamily="32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pitchFamily="32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pitchFamily="32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pitchFamily="32" charset="0"/>
              </a:defRPr>
            </a:lvl9pPr>
          </a:lstStyle>
          <a:p>
            <a:pPr algn="r" eaLnBrk="1" hangingPunct="1">
              <a:lnSpc>
                <a:spcPct val="92000"/>
              </a:lnSpc>
              <a:buClrTx/>
              <a:buFontTx/>
              <a:buNone/>
            </a:pPr>
            <a:fld id="{528BB2B8-2812-464C-AAEA-A233FE37E7E3}" type="slidenum">
              <a:rPr lang="de-DE" altLang="x-none" sz="1400">
                <a:solidFill>
                  <a:srgbClr val="000000"/>
                </a:solidFill>
                <a:latin typeface="Times New Roman" pitchFamily="16" charset="0"/>
              </a:rPr>
              <a:pPr algn="r" eaLnBrk="1" hangingPunct="1">
                <a:lnSpc>
                  <a:spcPct val="92000"/>
                </a:lnSpc>
                <a:buClrTx/>
                <a:buFontTx/>
                <a:buNone/>
              </a:pPr>
              <a:t>12</a:t>
            </a:fld>
            <a:endParaRPr lang="de-DE" altLang="x-none" sz="140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66564" name="Text Box 2">
            <a:extLst>
              <a:ext uri="{FF2B5EF4-FFF2-40B4-BE49-F238E27FC236}">
                <a16:creationId xmlns:a16="http://schemas.microsoft.com/office/drawing/2014/main" id="{F2995F6F-2272-64E0-DE31-3AA5FE4F6D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8313" y="10156825"/>
            <a:ext cx="32797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pitchFamily="32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pitchFamily="32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pitchFamily="32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pitchFamily="32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pitchFamily="32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pitchFamily="32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pitchFamily="32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pitchFamily="32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pitchFamily="32" charset="0"/>
              </a:defRPr>
            </a:lvl9pPr>
          </a:lstStyle>
          <a:p>
            <a:pPr algn="r" eaLnBrk="1" hangingPunct="1">
              <a:lnSpc>
                <a:spcPct val="92000"/>
              </a:lnSpc>
              <a:buClrTx/>
              <a:buFontTx/>
              <a:buNone/>
            </a:pPr>
            <a:fld id="{25AC8C58-275A-44DC-902D-5C12E5365506}" type="slidenum">
              <a:rPr lang="de-DE" altLang="x-none" sz="1400">
                <a:solidFill>
                  <a:srgbClr val="000000"/>
                </a:solidFill>
                <a:latin typeface="Times New Roman" pitchFamily="16" charset="0"/>
              </a:rPr>
              <a:pPr algn="r" eaLnBrk="1" hangingPunct="1">
                <a:lnSpc>
                  <a:spcPct val="92000"/>
                </a:lnSpc>
                <a:buClrTx/>
                <a:buFontTx/>
                <a:buNone/>
              </a:pPr>
              <a:t>12</a:t>
            </a:fld>
            <a:endParaRPr lang="de-DE" altLang="x-none" sz="140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66565" name="Rectangle 3">
            <a:extLst>
              <a:ext uri="{FF2B5EF4-FFF2-40B4-BE49-F238E27FC236}">
                <a16:creationId xmlns:a16="http://schemas.microsoft.com/office/drawing/2014/main" id="{EAF8FE8A-7467-6FCB-2A10-6F6DB5D19FD6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6566" name="Text Box 4">
            <a:extLst>
              <a:ext uri="{FF2B5EF4-FFF2-40B4-BE49-F238E27FC236}">
                <a16:creationId xmlns:a16="http://schemas.microsoft.com/office/drawing/2014/main" id="{A11CD396-FC8A-B7E5-25EE-C626F91527D0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de-DE" altLang="x-none">
                <a:cs typeface="Arial Unicode MS" pitchFamily="32" charset="0"/>
              </a:rPr>
              <a:t>Harald Lindorfer hatte eineninteressanten Vergleich am Flipchart: Wachstum acidogene &amp; methanogene Organismen → etwas ähnliches überlegen &amp; entwickeln</a:t>
            </a:r>
          </a:p>
        </p:txBody>
      </p:sp>
    </p:spTree>
    <p:extLst>
      <p:ext uri="{BB962C8B-B14F-4D97-AF65-F5344CB8AC3E}">
        <p14:creationId xmlns:p14="http://schemas.microsoft.com/office/powerpoint/2010/main" val="15870341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13678F-824F-FBE0-0BB6-309475F855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D628872A-707C-7C5B-BF3A-1B2259FA836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A1BD166B-E80F-9C36-F6AF-DAC57488D3A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de-DE" sz="1800" b="0" i="0" u="none" strike="noStrike" baseline="0" dirty="0">
                <a:solidFill>
                  <a:srgbClr val="595959"/>
                </a:solidFill>
                <a:latin typeface="Calibri" panose="020F0502020204030204" pitchFamily="34" charset="0"/>
              </a:rPr>
              <a:t>Der Umstand, dass der anaerobe Abbau organischer</a:t>
            </a:r>
          </a:p>
          <a:p>
            <a:pPr algn="l"/>
            <a:r>
              <a:rPr lang="de-DE" sz="1800" b="0" i="0" u="none" strike="noStrike" baseline="0" dirty="0">
                <a:solidFill>
                  <a:srgbClr val="595959"/>
                </a:solidFill>
                <a:latin typeface="Calibri" panose="020F0502020204030204" pitchFamily="34" charset="0"/>
              </a:rPr>
              <a:t>Substanzen in mehreren Phasen erfolgt</a:t>
            </a:r>
          </a:p>
          <a:p>
            <a:pPr algn="l"/>
            <a:r>
              <a:rPr lang="de-DE" sz="1800" b="0" i="0" u="none" strike="noStrike" baseline="0" dirty="0">
                <a:solidFill>
                  <a:srgbClr val="595959"/>
                </a:solidFill>
                <a:latin typeface="Calibri" panose="020F0502020204030204" pitchFamily="34" charset="0"/>
              </a:rPr>
              <a:t>(siehe auch die Fachinformation „</a:t>
            </a:r>
            <a:r>
              <a:rPr lang="de-DE" sz="1800" b="0" i="0" u="none" strike="noStrike" baseline="0" dirty="0">
                <a:solidFill>
                  <a:srgbClr val="275B9C"/>
                </a:solidFill>
                <a:latin typeface="Calibri" panose="020F0502020204030204" pitchFamily="34" charset="0"/>
              </a:rPr>
              <a:t>Prozessmodell</a:t>
            </a:r>
          </a:p>
          <a:p>
            <a:pPr algn="l"/>
            <a:r>
              <a:rPr lang="de-DE" sz="1800" b="0" i="0" u="none" strike="noStrike" baseline="0" dirty="0">
                <a:solidFill>
                  <a:srgbClr val="275B9C"/>
                </a:solidFill>
                <a:latin typeface="Calibri" panose="020F0502020204030204" pitchFamily="34" charset="0"/>
              </a:rPr>
              <a:t>Biogas</a:t>
            </a:r>
            <a:r>
              <a:rPr lang="de-DE" sz="1800" b="0" i="0" u="none" strike="noStrike" baseline="0" dirty="0">
                <a:solidFill>
                  <a:srgbClr val="595959"/>
                </a:solidFill>
                <a:latin typeface="Calibri" panose="020F0502020204030204" pitchFamily="34" charset="0"/>
              </a:rPr>
              <a:t>“) lässt sich verfahrenstechnisch durch</a:t>
            </a:r>
          </a:p>
          <a:p>
            <a:pPr algn="l"/>
            <a:r>
              <a:rPr lang="de-DE" sz="1800" b="0" i="0" u="none" strike="noStrike" baseline="0" dirty="0">
                <a:solidFill>
                  <a:srgbClr val="595959"/>
                </a:solidFill>
                <a:latin typeface="Calibri" panose="020F0502020204030204" pitchFamily="34" charset="0"/>
              </a:rPr>
              <a:t>eine räumliche Trennung der Hydrolyse mit Versäuerung</a:t>
            </a:r>
          </a:p>
          <a:p>
            <a:pPr algn="l"/>
            <a:r>
              <a:rPr lang="de-DE" sz="1800" b="0" i="0" u="none" strike="noStrike" baseline="0" dirty="0">
                <a:solidFill>
                  <a:srgbClr val="595959"/>
                </a:solidFill>
                <a:latin typeface="Calibri" panose="020F0502020204030204" pitchFamily="34" charset="0"/>
              </a:rPr>
              <a:t>von der Methanogenese nutzen. So</a:t>
            </a:r>
          </a:p>
          <a:p>
            <a:pPr algn="l"/>
            <a:r>
              <a:rPr lang="de-DE" sz="1800" b="0" i="0" u="none" strike="noStrike" baseline="0" dirty="0">
                <a:solidFill>
                  <a:srgbClr val="595959"/>
                </a:solidFill>
                <a:latin typeface="Calibri" panose="020F0502020204030204" pitchFamily="34" charset="0"/>
              </a:rPr>
              <a:t>können bedarfsgerecht auch größere Mengen an</a:t>
            </a:r>
          </a:p>
          <a:p>
            <a:pPr algn="l"/>
            <a:r>
              <a:rPr lang="de-DE" sz="1800" b="0" i="0" u="none" strike="noStrike" baseline="0" dirty="0">
                <a:solidFill>
                  <a:srgbClr val="595959"/>
                </a:solidFill>
                <a:latin typeface="Calibri" panose="020F0502020204030204" pitchFamily="34" charset="0"/>
              </a:rPr>
              <a:t>flüchtigen Fettsäuren zu Biogas mit hohem Methangehalt</a:t>
            </a:r>
          </a:p>
          <a:p>
            <a:pPr algn="l"/>
            <a:r>
              <a:rPr lang="de-DE" sz="1800" b="0" i="0" u="none" strike="noStrike" baseline="0" dirty="0">
                <a:solidFill>
                  <a:srgbClr val="595959"/>
                </a:solidFill>
                <a:latin typeface="Calibri" panose="020F0502020204030204" pitchFamily="34" charset="0"/>
              </a:rPr>
              <a:t>verarbeitet werden.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E726054-C00E-4DD2-1C9A-7797827B564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EB4A96-F9C1-4087-83D1-FB6B5C072BBF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157994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C56E7CB-3F68-6FA6-C7CC-78F6060947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10">
            <a:extLst>
              <a:ext uri="{FF2B5EF4-FFF2-40B4-BE49-F238E27FC236}">
                <a16:creationId xmlns:a16="http://schemas.microsoft.com/office/drawing/2014/main" id="{E54631E0-8C58-F297-CE57-A8ECAFC60B5F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pitchFamily="32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pitchFamily="32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pitchFamily="32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pitchFamily="32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pitchFamily="32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pitchFamily="32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pitchFamily="32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pitchFamily="32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pitchFamily="32" charset="0"/>
              </a:defRPr>
            </a:lvl9pPr>
          </a:lstStyle>
          <a:p>
            <a:pPr eaLnBrk="1" hangingPunct="1"/>
            <a:fld id="{2825D0F0-D659-454A-A727-F03162BCCE91}" type="slidenum">
              <a:rPr lang="de-DE" altLang="x-none">
                <a:solidFill>
                  <a:srgbClr val="000000"/>
                </a:solidFill>
                <a:latin typeface="Times New Roman" pitchFamily="16" charset="0"/>
              </a:rPr>
              <a:pPr eaLnBrk="1" hangingPunct="1"/>
              <a:t>14</a:t>
            </a:fld>
            <a:endParaRPr lang="de-DE" altLang="x-none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66563" name="Text Box 1">
            <a:extLst>
              <a:ext uri="{FF2B5EF4-FFF2-40B4-BE49-F238E27FC236}">
                <a16:creationId xmlns:a16="http://schemas.microsoft.com/office/drawing/2014/main" id="{A4D7853A-46B4-94A0-C6B0-DCCBF7DD5B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8313" y="10156825"/>
            <a:ext cx="3275012" cy="528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pitchFamily="32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pitchFamily="32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pitchFamily="32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pitchFamily="32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pitchFamily="32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pitchFamily="32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pitchFamily="32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pitchFamily="32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pitchFamily="32" charset="0"/>
              </a:defRPr>
            </a:lvl9pPr>
          </a:lstStyle>
          <a:p>
            <a:pPr algn="r" eaLnBrk="1" hangingPunct="1">
              <a:lnSpc>
                <a:spcPct val="92000"/>
              </a:lnSpc>
              <a:buClrTx/>
              <a:buFontTx/>
              <a:buNone/>
            </a:pPr>
            <a:fld id="{528BB2B8-2812-464C-AAEA-A233FE37E7E3}" type="slidenum">
              <a:rPr lang="de-DE" altLang="x-none" sz="1400">
                <a:solidFill>
                  <a:srgbClr val="000000"/>
                </a:solidFill>
                <a:latin typeface="Times New Roman" pitchFamily="16" charset="0"/>
              </a:rPr>
              <a:pPr algn="r" eaLnBrk="1" hangingPunct="1">
                <a:lnSpc>
                  <a:spcPct val="92000"/>
                </a:lnSpc>
                <a:buClrTx/>
                <a:buFontTx/>
                <a:buNone/>
              </a:pPr>
              <a:t>14</a:t>
            </a:fld>
            <a:endParaRPr lang="de-DE" altLang="x-none" sz="140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66564" name="Text Box 2">
            <a:extLst>
              <a:ext uri="{FF2B5EF4-FFF2-40B4-BE49-F238E27FC236}">
                <a16:creationId xmlns:a16="http://schemas.microsoft.com/office/drawing/2014/main" id="{E21DDE6D-C348-114E-C7EB-59613092B5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8313" y="10156825"/>
            <a:ext cx="32797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pitchFamily="32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pitchFamily="32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pitchFamily="32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pitchFamily="32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pitchFamily="32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pitchFamily="32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pitchFamily="32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pitchFamily="32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pitchFamily="32" charset="0"/>
              </a:defRPr>
            </a:lvl9pPr>
          </a:lstStyle>
          <a:p>
            <a:pPr algn="r" eaLnBrk="1" hangingPunct="1">
              <a:lnSpc>
                <a:spcPct val="92000"/>
              </a:lnSpc>
              <a:buClrTx/>
              <a:buFontTx/>
              <a:buNone/>
            </a:pPr>
            <a:fld id="{25AC8C58-275A-44DC-902D-5C12E5365506}" type="slidenum">
              <a:rPr lang="de-DE" altLang="x-none" sz="1400">
                <a:solidFill>
                  <a:srgbClr val="000000"/>
                </a:solidFill>
                <a:latin typeface="Times New Roman" pitchFamily="16" charset="0"/>
              </a:rPr>
              <a:pPr algn="r" eaLnBrk="1" hangingPunct="1">
                <a:lnSpc>
                  <a:spcPct val="92000"/>
                </a:lnSpc>
                <a:buClrTx/>
                <a:buFontTx/>
                <a:buNone/>
              </a:pPr>
              <a:t>14</a:t>
            </a:fld>
            <a:endParaRPr lang="de-DE" altLang="x-none" sz="140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66565" name="Rectangle 3">
            <a:extLst>
              <a:ext uri="{FF2B5EF4-FFF2-40B4-BE49-F238E27FC236}">
                <a16:creationId xmlns:a16="http://schemas.microsoft.com/office/drawing/2014/main" id="{21F8706E-E2FD-4E64-CA13-BFB4F80E5A5C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6566" name="Text Box 4">
            <a:extLst>
              <a:ext uri="{FF2B5EF4-FFF2-40B4-BE49-F238E27FC236}">
                <a16:creationId xmlns:a16="http://schemas.microsoft.com/office/drawing/2014/main" id="{ECE8B986-9B27-F3B3-F0C8-D5E82AB6159E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de-DE" altLang="x-none">
                <a:cs typeface="Arial Unicode MS" pitchFamily="32" charset="0"/>
              </a:rPr>
              <a:t>Harald Lindorfer hatte eineninteressanten Vergleich am Flipchart: Wachstum acidogene &amp; methanogene Organismen → etwas ähnliches überlegen &amp; entwickeln</a:t>
            </a:r>
          </a:p>
        </p:txBody>
      </p:sp>
    </p:spTree>
    <p:extLst>
      <p:ext uri="{BB962C8B-B14F-4D97-AF65-F5344CB8AC3E}">
        <p14:creationId xmlns:p14="http://schemas.microsoft.com/office/powerpoint/2010/main" val="15275023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pitchFamily="32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pitchFamily="32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pitchFamily="32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pitchFamily="32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pitchFamily="32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pitchFamily="32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pitchFamily="32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pitchFamily="32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pitchFamily="32" charset="0"/>
              </a:defRPr>
            </a:lvl9pPr>
          </a:lstStyle>
          <a:p>
            <a:pPr eaLnBrk="1" hangingPunct="1"/>
            <a:fld id="{487490D2-5064-4BA4-A5E7-A0DC6E305B74}" type="slidenum">
              <a:rPr lang="de-DE" altLang="x-none">
                <a:solidFill>
                  <a:srgbClr val="000000"/>
                </a:solidFill>
                <a:latin typeface="Times New Roman" pitchFamily="16" charset="0"/>
              </a:rPr>
              <a:pPr eaLnBrk="1" hangingPunct="1"/>
              <a:t>15</a:t>
            </a:fld>
            <a:endParaRPr lang="de-DE" altLang="x-none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68611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9075" y="812800"/>
            <a:ext cx="7113588" cy="400208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8612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2025" cy="480536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x-none" altLang="x-none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4113DC9-2292-A49B-F8B4-4B10270E83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10">
            <a:extLst>
              <a:ext uri="{FF2B5EF4-FFF2-40B4-BE49-F238E27FC236}">
                <a16:creationId xmlns:a16="http://schemas.microsoft.com/office/drawing/2014/main" id="{33880E33-5198-D8D0-C3A2-A1703042B622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pitchFamily="32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pitchFamily="32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pitchFamily="32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pitchFamily="32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pitchFamily="32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pitchFamily="32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pitchFamily="32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pitchFamily="32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pitchFamily="32" charset="0"/>
              </a:defRPr>
            </a:lvl9pPr>
          </a:lstStyle>
          <a:p>
            <a:pPr eaLnBrk="1" hangingPunct="1"/>
            <a:fld id="{2825D0F0-D659-454A-A727-F03162BCCE91}" type="slidenum">
              <a:rPr lang="de-DE" altLang="x-none">
                <a:solidFill>
                  <a:srgbClr val="000000"/>
                </a:solidFill>
                <a:latin typeface="Times New Roman" pitchFamily="16" charset="0"/>
              </a:rPr>
              <a:pPr eaLnBrk="1" hangingPunct="1"/>
              <a:t>16</a:t>
            </a:fld>
            <a:endParaRPr lang="de-DE" altLang="x-none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66563" name="Text Box 1">
            <a:extLst>
              <a:ext uri="{FF2B5EF4-FFF2-40B4-BE49-F238E27FC236}">
                <a16:creationId xmlns:a16="http://schemas.microsoft.com/office/drawing/2014/main" id="{CCF619CE-267E-CE82-29F3-97CB5A0D77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8313" y="10156825"/>
            <a:ext cx="3275012" cy="528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pitchFamily="32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pitchFamily="32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pitchFamily="32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pitchFamily="32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pitchFamily="32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pitchFamily="32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pitchFamily="32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pitchFamily="32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pitchFamily="32" charset="0"/>
              </a:defRPr>
            </a:lvl9pPr>
          </a:lstStyle>
          <a:p>
            <a:pPr algn="r" eaLnBrk="1" hangingPunct="1">
              <a:lnSpc>
                <a:spcPct val="92000"/>
              </a:lnSpc>
              <a:buClrTx/>
              <a:buFontTx/>
              <a:buNone/>
            </a:pPr>
            <a:fld id="{528BB2B8-2812-464C-AAEA-A233FE37E7E3}" type="slidenum">
              <a:rPr lang="de-DE" altLang="x-none" sz="1400">
                <a:solidFill>
                  <a:srgbClr val="000000"/>
                </a:solidFill>
                <a:latin typeface="Times New Roman" pitchFamily="16" charset="0"/>
              </a:rPr>
              <a:pPr algn="r" eaLnBrk="1" hangingPunct="1">
                <a:lnSpc>
                  <a:spcPct val="92000"/>
                </a:lnSpc>
                <a:buClrTx/>
                <a:buFontTx/>
                <a:buNone/>
              </a:pPr>
              <a:t>16</a:t>
            </a:fld>
            <a:endParaRPr lang="de-DE" altLang="x-none" sz="140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66564" name="Text Box 2">
            <a:extLst>
              <a:ext uri="{FF2B5EF4-FFF2-40B4-BE49-F238E27FC236}">
                <a16:creationId xmlns:a16="http://schemas.microsoft.com/office/drawing/2014/main" id="{B1C7104A-CEBA-D4B1-4F27-5AEE2CC027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8313" y="10156825"/>
            <a:ext cx="32797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pitchFamily="32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pitchFamily="32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pitchFamily="32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pitchFamily="32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pitchFamily="32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pitchFamily="32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pitchFamily="32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pitchFamily="32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pitchFamily="32" charset="0"/>
              </a:defRPr>
            </a:lvl9pPr>
          </a:lstStyle>
          <a:p>
            <a:pPr algn="r" eaLnBrk="1" hangingPunct="1">
              <a:lnSpc>
                <a:spcPct val="92000"/>
              </a:lnSpc>
              <a:buClrTx/>
              <a:buFontTx/>
              <a:buNone/>
            </a:pPr>
            <a:fld id="{25AC8C58-275A-44DC-902D-5C12E5365506}" type="slidenum">
              <a:rPr lang="de-DE" altLang="x-none" sz="1400">
                <a:solidFill>
                  <a:srgbClr val="000000"/>
                </a:solidFill>
                <a:latin typeface="Times New Roman" pitchFamily="16" charset="0"/>
              </a:rPr>
              <a:pPr algn="r" eaLnBrk="1" hangingPunct="1">
                <a:lnSpc>
                  <a:spcPct val="92000"/>
                </a:lnSpc>
                <a:buClrTx/>
                <a:buFontTx/>
                <a:buNone/>
              </a:pPr>
              <a:t>16</a:t>
            </a:fld>
            <a:endParaRPr lang="de-DE" altLang="x-none" sz="140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66565" name="Rectangle 3">
            <a:extLst>
              <a:ext uri="{FF2B5EF4-FFF2-40B4-BE49-F238E27FC236}">
                <a16:creationId xmlns:a16="http://schemas.microsoft.com/office/drawing/2014/main" id="{A6579DC5-FAD2-2C5F-368C-2FCD3CEAD11F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6566" name="Text Box 4">
            <a:extLst>
              <a:ext uri="{FF2B5EF4-FFF2-40B4-BE49-F238E27FC236}">
                <a16:creationId xmlns:a16="http://schemas.microsoft.com/office/drawing/2014/main" id="{36E748E3-206C-9FAC-3AF0-53256F5D2AEB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de-DE" altLang="x-none">
                <a:cs typeface="Arial Unicode MS" pitchFamily="32" charset="0"/>
              </a:rPr>
              <a:t>Harald Lindorfer hatte eineninteressanten Vergleich am Flipchart: Wachstum acidogene &amp; methanogene Organismen → etwas ähnliches überlegen &amp; entwickeln</a:t>
            </a:r>
          </a:p>
        </p:txBody>
      </p:sp>
    </p:spTree>
    <p:extLst>
      <p:ext uri="{BB962C8B-B14F-4D97-AF65-F5344CB8AC3E}">
        <p14:creationId xmlns:p14="http://schemas.microsoft.com/office/powerpoint/2010/main" val="26612161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2ABA9A5-E0CE-0099-7535-2BF1A0D422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428BA32C-1F99-32D5-9400-7C8759FC85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009B9DF-813B-BDAE-94A9-2EF047965D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DF21E-A2B3-4229-AD7D-E02D4B66B801}" type="datetimeFigureOut">
              <a:rPr lang="de-DE" smtClean="0"/>
              <a:t>11.06.2025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3FD9B74-1BF6-8AEE-6C1D-3FB4608528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4268E13-5580-D1D5-7016-2582832FEE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49EF19-0D56-4939-91CB-0AEB89DBFBA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387073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Zwischen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F1BF690C-DDF3-00C3-D68E-815B731146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"/>
            <a:ext cx="12191999" cy="3428279"/>
          </a:xfrm>
          <a:prstGeom prst="rect">
            <a:avLst/>
          </a:prstGeom>
        </p:spPr>
      </p:pic>
      <p:sp>
        <p:nvSpPr>
          <p:cNvPr id="11" name="Untertitel 2"/>
          <p:cNvSpPr>
            <a:spLocks noGrp="1"/>
          </p:cNvSpPr>
          <p:nvPr>
            <p:ph type="subTitle" idx="1"/>
          </p:nvPr>
        </p:nvSpPr>
        <p:spPr>
          <a:xfrm>
            <a:off x="600387" y="756553"/>
            <a:ext cx="8042594" cy="2280582"/>
          </a:xfrm>
          <a:prstGeom prst="rect">
            <a:avLst/>
          </a:prstGeom>
        </p:spPr>
        <p:txBody>
          <a:bodyPr lIns="0" anchor="t">
            <a:normAutofit/>
          </a:bodyPr>
          <a:lstStyle>
            <a:lvl1pPr marL="0" indent="0" algn="l">
              <a:spcBef>
                <a:spcPts val="0"/>
              </a:spcBef>
              <a:buNone/>
              <a:defRPr lang="de-DE" sz="3628" b="1" i="0" u="none" strike="noStrike" cap="none" baseline="0" smtClean="0">
                <a:solidFill>
                  <a:schemeClr val="bg1"/>
                </a:solidFill>
                <a:latin typeface="TT Norms Pro" panose="020B0103030101020204" pitchFamily="34" charset="0"/>
                <a:cs typeface="Arial" panose="020B0604020202020204" pitchFamily="34" charset="0"/>
              </a:defRPr>
            </a:lvl1pPr>
            <a:lvl2pPr marL="4515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030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545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060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575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090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605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120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4439578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654">
          <p15:clr>
            <a:srgbClr val="FBAE40"/>
          </p15:clr>
        </p15:guide>
        <p15:guide id="2" pos="4234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 descr="Ein Bild, das Entwurf, Design enthält.&#10;&#10;Automatisch generierte Beschreibung">
            <a:extLst>
              <a:ext uri="{FF2B5EF4-FFF2-40B4-BE49-F238E27FC236}">
                <a16:creationId xmlns:a16="http://schemas.microsoft.com/office/drawing/2014/main" id="{5A2C0A12-4EFC-F949-9213-9F04415DD8D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AEDB7639-B1C6-3846-9688-32BF1CAAFED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18988" y="701347"/>
            <a:ext cx="7510463" cy="460375"/>
          </a:xfrm>
        </p:spPr>
        <p:txBody>
          <a:bodyPr>
            <a:noAutofit/>
          </a:bodyPr>
          <a:lstStyle>
            <a:lvl1pPr>
              <a:buFontTx/>
              <a:buNone/>
              <a:defRPr sz="2800" b="1" i="0">
                <a:solidFill>
                  <a:srgbClr val="333333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17" name="Textplatzhalter 15">
            <a:extLst>
              <a:ext uri="{FF2B5EF4-FFF2-40B4-BE49-F238E27FC236}">
                <a16:creationId xmlns:a16="http://schemas.microsoft.com/office/drawing/2014/main" id="{863F473C-AD16-A742-BB93-3BA92FD8BE3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18988" y="1161722"/>
            <a:ext cx="7510463" cy="460375"/>
          </a:xfrm>
        </p:spPr>
        <p:txBody>
          <a:bodyPr/>
          <a:lstStyle>
            <a:lvl1pPr>
              <a:buFontTx/>
              <a:buNone/>
              <a:defRPr sz="1800" b="0" i="0">
                <a:solidFill>
                  <a:srgbClr val="333333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18" name="Textplatzhalter 15">
            <a:extLst>
              <a:ext uri="{FF2B5EF4-FFF2-40B4-BE49-F238E27FC236}">
                <a16:creationId xmlns:a16="http://schemas.microsoft.com/office/drawing/2014/main" id="{0D7A04B7-1AC1-394B-8564-5317D324EEC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18988" y="6475562"/>
            <a:ext cx="7510463" cy="379893"/>
          </a:xfrm>
        </p:spPr>
        <p:txBody>
          <a:bodyPr/>
          <a:lstStyle>
            <a:lvl1pPr>
              <a:buFontTx/>
              <a:buNone/>
              <a:defRPr sz="900" b="0" i="0" spc="0">
                <a:solidFill>
                  <a:srgbClr val="333333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20" name="Textplatzhalter 15">
            <a:extLst>
              <a:ext uri="{FF2B5EF4-FFF2-40B4-BE49-F238E27FC236}">
                <a16:creationId xmlns:a16="http://schemas.microsoft.com/office/drawing/2014/main" id="{E46F1659-F645-8A41-B869-B36ED31F0FC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8988" y="1972605"/>
            <a:ext cx="9166884" cy="4042582"/>
          </a:xfrm>
        </p:spPr>
        <p:txBody>
          <a:bodyPr/>
          <a:lstStyle>
            <a:lvl1pPr>
              <a:buFontTx/>
              <a:buNone/>
              <a:defRPr sz="1500" b="0" i="0">
                <a:solidFill>
                  <a:srgbClr val="333333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7918272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Ope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 descr="Ein Bild, das Entwurf, Design enthält.&#10;&#10;Automatisch generierte Beschreibung">
            <a:extLst>
              <a:ext uri="{FF2B5EF4-FFF2-40B4-BE49-F238E27FC236}">
                <a16:creationId xmlns:a16="http://schemas.microsoft.com/office/drawing/2014/main" id="{A8F50420-5233-C648-86E3-F147248AB93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platzhalter 15">
            <a:extLst>
              <a:ext uri="{FF2B5EF4-FFF2-40B4-BE49-F238E27FC236}">
                <a16:creationId xmlns:a16="http://schemas.microsoft.com/office/drawing/2014/main" id="{DF945C83-9376-034C-98F8-D23270DB54E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18988" y="6475562"/>
            <a:ext cx="7510463" cy="379893"/>
          </a:xfrm>
        </p:spPr>
        <p:txBody>
          <a:bodyPr/>
          <a:lstStyle>
            <a:lvl1pPr>
              <a:buFontTx/>
              <a:buNone/>
              <a:defRPr sz="900" b="0" i="0" spc="0">
                <a:solidFill>
                  <a:srgbClr val="333333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7220066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78C648-0B29-051F-6F11-535E6E0B55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EC879A2-3D16-D7E3-986D-92CF7D245B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1895FC3-2350-1994-0419-3C6C48AC1F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DF21E-A2B3-4229-AD7D-E02D4B66B801}" type="datetimeFigureOut">
              <a:rPr lang="de-DE" smtClean="0"/>
              <a:t>11.06.2025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5BDBE99-4E63-D178-4333-BBF0D4B7FB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C63868A-99C0-DBD2-BAAB-1810F2A4F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49EF19-0D56-4939-91CB-0AEB89DBFBA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746230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49C52F3-3E42-D586-E35F-BECA0786E8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ADE6BD0-46FC-14F0-F0CE-008C7CB8A0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F8E946D-1CDA-7898-32C7-CF85AEA27D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DF21E-A2B3-4229-AD7D-E02D4B66B801}" type="datetimeFigureOut">
              <a:rPr lang="de-DE" smtClean="0"/>
              <a:t>11.06.2025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9E76F69-6E4E-4FE0-7F49-7439D1B6D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FF7F017-86AE-DABB-72EB-D1541A1BED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49EF19-0D56-4939-91CB-0AEB89DBFBA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75999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37C272E-A6C4-B2E1-4151-147E7C298B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7996BCC-3FE1-B81C-3241-966DCE5907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D3315533-2141-A473-806B-7D494ECE23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59021038-B358-0E0B-0851-B633F2F4D5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DF21E-A2B3-4229-AD7D-E02D4B66B801}" type="datetimeFigureOut">
              <a:rPr lang="de-DE" smtClean="0"/>
              <a:t>11.06.2025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0DA290B8-D142-29F8-BA1E-6C20BBFA12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14AA4061-C9BE-225A-C548-D922EF6A4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49EF19-0D56-4939-91CB-0AEB89DBFBA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573478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32CC964-5318-36C0-1D6F-4E4DA0FAA0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7AD7C7D-7526-2244-697E-C62C67300F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4ADE6108-2808-93A4-ADCE-E51319F883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4ED1642-067E-2602-8710-37182EFB1F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AE720C39-0D4A-252E-86D5-2B14A0F9AC7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940BCD0C-C751-848F-8C1B-3D5CAEC31E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DF21E-A2B3-4229-AD7D-E02D4B66B801}" type="datetimeFigureOut">
              <a:rPr lang="de-DE" smtClean="0"/>
              <a:t>11.06.2025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B3DB56AB-6635-5BB0-1933-0D41CBB1A3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3F01480A-04EC-971F-3BAC-6916ADDA44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49EF19-0D56-4939-91CB-0AEB89DBFBA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527234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310997B-24AF-5ECE-1DEC-E74B409E99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3855E57-8F39-C1A7-4565-2960ACCCDD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DF21E-A2B3-4229-AD7D-E02D4B66B801}" type="datetimeFigureOut">
              <a:rPr lang="de-DE" smtClean="0"/>
              <a:t>11.06.2025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492604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A7583A4E-D04F-EB8B-E99F-17163F4201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DF21E-A2B3-4229-AD7D-E02D4B66B801}" type="datetimeFigureOut">
              <a:rPr lang="de-DE" smtClean="0"/>
              <a:t>11.06.2025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439414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Ope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25004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6B4BFE7-BEC9-237C-CD42-738997B46D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4E61F22-C694-80EE-DFB4-E763AD9030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DF21E-A2B3-4229-AD7D-E02D4B66B801}" type="datetimeFigureOut">
              <a:rPr lang="de-DE" smtClean="0"/>
              <a:t>11.06.2025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7B43F80-1036-A52C-E52E-75CB632BAC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FD7F729-F91E-5731-8F26-5DDD0140EA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49EF19-0D56-4939-91CB-0AEB89DBFBA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776430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 descr="Ein Bild, das Entwurf, Design enthält.&#10;&#10;Automatisch generierte Beschreibung">
            <a:extLst>
              <a:ext uri="{FF2B5EF4-FFF2-40B4-BE49-F238E27FC236}">
                <a16:creationId xmlns:a16="http://schemas.microsoft.com/office/drawing/2014/main" id="{69015F48-45C4-D8EA-D470-BDD65DDFDA84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E8472C7C-5F55-7A49-BE82-4910C9432F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3C7F027-C39B-56B2-2129-6B83764700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571D7D7-CDF8-701B-3808-A034D420BE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B7DF21E-A2B3-4229-AD7D-E02D4B66B801}" type="datetimeFigureOut">
              <a:rPr lang="de-DE" smtClean="0"/>
              <a:t>11.06.2025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33967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61" r:id="rId9"/>
    <p:sldLayoutId id="2147483662" r:id="rId10"/>
    <p:sldLayoutId id="2147483665" r:id="rId11"/>
    <p:sldLayoutId id="214748366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 Narrow" panose="020B060602020203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 Narrow" panose="020B060602020203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 Narrow" panose="020B060602020203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 Narrow" panose="020B060602020203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 Narrow" panose="020B060602020203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 Narrow" panose="020B060602020203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m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m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tmp"/><Relationship Id="rId5" Type="http://schemas.openxmlformats.org/officeDocument/2006/relationships/image" Target="../media/image15.tmp"/><Relationship Id="rId4" Type="http://schemas.openxmlformats.org/officeDocument/2006/relationships/image" Target="../media/image14.tm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m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m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8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customXml" Target="../ink/ink6.xml"/><Relationship Id="rId18" Type="http://schemas.openxmlformats.org/officeDocument/2006/relationships/image" Target="../media/image31.png"/><Relationship Id="rId3" Type="http://schemas.openxmlformats.org/officeDocument/2006/relationships/customXml" Target="../ink/ink1.xml"/><Relationship Id="rId21" Type="http://schemas.openxmlformats.org/officeDocument/2006/relationships/customXml" Target="../ink/ink10.xml"/><Relationship Id="rId7" Type="http://schemas.openxmlformats.org/officeDocument/2006/relationships/customXml" Target="../ink/ink3.xml"/><Relationship Id="rId12" Type="http://schemas.openxmlformats.org/officeDocument/2006/relationships/image" Target="../media/image280.png"/><Relationship Id="rId17" Type="http://schemas.openxmlformats.org/officeDocument/2006/relationships/customXml" Target="../ink/ink8.xml"/><Relationship Id="rId2" Type="http://schemas.openxmlformats.org/officeDocument/2006/relationships/image" Target="../media/image31.emf"/><Relationship Id="rId16" Type="http://schemas.openxmlformats.org/officeDocument/2006/relationships/image" Target="../media/image30.png"/><Relationship Id="rId20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customXml" Target="../ink/ink5.xml"/><Relationship Id="rId24" Type="http://schemas.openxmlformats.org/officeDocument/2006/relationships/image" Target="../media/image34.png"/><Relationship Id="rId5" Type="http://schemas.openxmlformats.org/officeDocument/2006/relationships/customXml" Target="../ink/ink2.xml"/><Relationship Id="rId15" Type="http://schemas.openxmlformats.org/officeDocument/2006/relationships/customXml" Target="../ink/ink7.xml"/><Relationship Id="rId23" Type="http://schemas.openxmlformats.org/officeDocument/2006/relationships/customXml" Target="../ink/ink11.xml"/><Relationship Id="rId10" Type="http://schemas.openxmlformats.org/officeDocument/2006/relationships/image" Target="../media/image270.png"/><Relationship Id="rId19" Type="http://schemas.openxmlformats.org/officeDocument/2006/relationships/customXml" Target="../ink/ink9.xml"/><Relationship Id="rId4" Type="http://schemas.openxmlformats.org/officeDocument/2006/relationships/image" Target="../media/image240.png"/><Relationship Id="rId9" Type="http://schemas.openxmlformats.org/officeDocument/2006/relationships/customXml" Target="../ink/ink4.xml"/><Relationship Id="rId14" Type="http://schemas.openxmlformats.org/officeDocument/2006/relationships/image" Target="../media/image290.png"/><Relationship Id="rId22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1.xml"/><Relationship Id="rId6" Type="http://schemas.openxmlformats.org/officeDocument/2006/relationships/image" Target="../media/image35.png"/><Relationship Id="rId5" Type="http://schemas.openxmlformats.org/officeDocument/2006/relationships/image" Target="../media/image32.emf"/><Relationship Id="rId4" Type="http://schemas.openxmlformats.org/officeDocument/2006/relationships/oleObject" Target="../embeddings/oleObject1.bin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2.xml"/><Relationship Id="rId6" Type="http://schemas.openxmlformats.org/officeDocument/2006/relationships/image" Target="../media/image35.png"/><Relationship Id="rId5" Type="http://schemas.openxmlformats.org/officeDocument/2006/relationships/image" Target="../media/image32.emf"/><Relationship Id="rId4" Type="http://schemas.openxmlformats.org/officeDocument/2006/relationships/oleObject" Target="../embeddings/oleObject1.bin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3.xml"/><Relationship Id="rId6" Type="http://schemas.openxmlformats.org/officeDocument/2006/relationships/image" Target="../media/image35.png"/><Relationship Id="rId5" Type="http://schemas.openxmlformats.org/officeDocument/2006/relationships/image" Target="../media/image32.emf"/><Relationship Id="rId4" Type="http://schemas.openxmlformats.org/officeDocument/2006/relationships/oleObject" Target="../embeddings/oleObject1.bin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4.xml"/><Relationship Id="rId5" Type="http://schemas.openxmlformats.org/officeDocument/2006/relationships/image" Target="../media/image32.emf"/><Relationship Id="rId4" Type="http://schemas.openxmlformats.org/officeDocument/2006/relationships/oleObject" Target="../embeddings/oleObject2.bin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5.xml"/><Relationship Id="rId5" Type="http://schemas.openxmlformats.org/officeDocument/2006/relationships/image" Target="../media/image32.emf"/><Relationship Id="rId4" Type="http://schemas.openxmlformats.org/officeDocument/2006/relationships/oleObject" Target="../embeddings/oleObject2.bin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video" Target="../media/media1.mov"/><Relationship Id="rId7" Type="http://schemas.openxmlformats.org/officeDocument/2006/relationships/image" Target="../media/image32.emf"/><Relationship Id="rId2" Type="http://schemas.microsoft.com/office/2007/relationships/media" Target="../media/media1.mov"/><Relationship Id="rId1" Type="http://schemas.openxmlformats.org/officeDocument/2006/relationships/tags" Target="../tags/tag6.xml"/><Relationship Id="rId6" Type="http://schemas.openxmlformats.org/officeDocument/2006/relationships/oleObject" Target="../embeddings/oleObject3.bin"/><Relationship Id="rId5" Type="http://schemas.openxmlformats.org/officeDocument/2006/relationships/notesSlide" Target="../notesSlides/notesSlide23.xml"/><Relationship Id="rId4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customXml" Target="../ink/ink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mp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customXml" Target="../ink/ink13.xm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tmp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1">
            <a:extLst>
              <a:ext uri="{FF2B5EF4-FFF2-40B4-BE49-F238E27FC236}">
                <a16:creationId xmlns:a16="http://schemas.microsoft.com/office/drawing/2014/main" id="{AA448DCC-0630-2B49-B5DC-72ACC583E49A}"/>
              </a:ext>
            </a:extLst>
          </p:cNvPr>
          <p:cNvSpPr txBox="1">
            <a:spLocks/>
          </p:cNvSpPr>
          <p:nvPr/>
        </p:nvSpPr>
        <p:spPr>
          <a:xfrm>
            <a:off x="1507493" y="2281376"/>
            <a:ext cx="8680506" cy="292672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de-DE" sz="4000" b="0" i="0" dirty="0">
                <a:solidFill>
                  <a:srgbClr val="222222"/>
                </a:solidFill>
                <a:effectLst/>
                <a:latin typeface="Roboto Condensed" panose="02000000000000000000" pitchFamily="2" charset="0"/>
              </a:rPr>
              <a:t>Biologische Flexibilisierung? </a:t>
            </a:r>
            <a:br>
              <a:rPr lang="de-DE" sz="4000" b="0" i="0" dirty="0">
                <a:solidFill>
                  <a:srgbClr val="222222"/>
                </a:solidFill>
                <a:effectLst/>
                <a:latin typeface="Roboto Condensed" panose="02000000000000000000" pitchFamily="2" charset="0"/>
              </a:rPr>
            </a:br>
            <a:r>
              <a:rPr lang="de-DE" sz="4000" b="0" i="0" dirty="0">
                <a:solidFill>
                  <a:srgbClr val="222222"/>
                </a:solidFill>
                <a:effectLst/>
                <a:latin typeface="Roboto Condensed" panose="02000000000000000000" pitchFamily="2" charset="0"/>
              </a:rPr>
              <a:t>Funktioniert, wenn man die Biologie versteht!</a:t>
            </a:r>
            <a:endParaRPr lang="de-DE" sz="5000" b="1" dirty="0"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5" name="Textplatzhalter 1">
            <a:extLst>
              <a:ext uri="{FF2B5EF4-FFF2-40B4-BE49-F238E27FC236}">
                <a16:creationId xmlns:a16="http://schemas.microsoft.com/office/drawing/2014/main" id="{F0A8D11D-517D-F445-AFB9-EA9003B81BB9}"/>
              </a:ext>
            </a:extLst>
          </p:cNvPr>
          <p:cNvSpPr txBox="1">
            <a:spLocks/>
          </p:cNvSpPr>
          <p:nvPr/>
        </p:nvSpPr>
        <p:spPr>
          <a:xfrm>
            <a:off x="4082545" y="6268199"/>
            <a:ext cx="4520631" cy="269875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100" b="1" kern="0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Dr.</a:t>
            </a:r>
            <a:r>
              <a:rPr lang="en-GB" sz="2100" b="1" kern="0" dirty="0">
                <a:latin typeface="Arial Narrow" panose="020B0604020202020204" pitchFamily="34" charset="0"/>
                <a:cs typeface="Arial Narrow" panose="020B0604020202020204" pitchFamily="34" charset="0"/>
              </a:rPr>
              <a:t> Bettina Frauz </a:t>
            </a:r>
            <a:r>
              <a:rPr lang="en-GB" sz="2100" kern="0" dirty="0">
                <a:latin typeface="Arial Narrow" panose="020B0604020202020204" pitchFamily="34" charset="0"/>
                <a:cs typeface="Arial Narrow" panose="020B0604020202020204" pitchFamily="34" charset="0"/>
              </a:rPr>
              <a:t>// SCHAUMANN BioEnergy GmbH</a:t>
            </a:r>
          </a:p>
        </p:txBody>
      </p:sp>
      <p:pic>
        <p:nvPicPr>
          <p:cNvPr id="6" name="Grafik 5" descr="Ein Bild, das Schwarz, Dunkelheit, Kreis, Schwarzweiß enthält.&#10;&#10;Automatisch generierte Beschreibung">
            <a:extLst>
              <a:ext uri="{FF2B5EF4-FFF2-40B4-BE49-F238E27FC236}">
                <a16:creationId xmlns:a16="http://schemas.microsoft.com/office/drawing/2014/main" id="{B0D8E384-25E6-1440-88B1-42F84FEB20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7178724">
            <a:off x="869634" y="1654618"/>
            <a:ext cx="3839836" cy="2969139"/>
          </a:xfrm>
          <a:prstGeom prst="rect">
            <a:avLst/>
          </a:prstGeom>
        </p:spPr>
      </p:pic>
      <p:pic>
        <p:nvPicPr>
          <p:cNvPr id="7" name="Grafik 6" descr="Ein Bild, das Schwarz, Dunkelheit, Kreis, Schwarzweiß enthält.&#10;&#10;Automatisch generierte Beschreibung">
            <a:extLst>
              <a:ext uri="{FF2B5EF4-FFF2-40B4-BE49-F238E27FC236}">
                <a16:creationId xmlns:a16="http://schemas.microsoft.com/office/drawing/2014/main" id="{93C04776-17CC-2945-A4DB-AE366828DC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4949698">
            <a:off x="420176" y="1659288"/>
            <a:ext cx="4577355" cy="3539423"/>
          </a:xfrm>
          <a:prstGeom prst="rect">
            <a:avLst/>
          </a:prstGeom>
        </p:spPr>
      </p:pic>
      <p:pic>
        <p:nvPicPr>
          <p:cNvPr id="4" name="Grafik 3" descr="Ein Bild, das Text, Elektronik, Screenshot, Software enthält.&#10;&#10;KI-generierte Inhalte können fehlerhaft sein.">
            <a:extLst>
              <a:ext uri="{FF2B5EF4-FFF2-40B4-BE49-F238E27FC236}">
                <a16:creationId xmlns:a16="http://schemas.microsoft.com/office/drawing/2014/main" id="{2A0CFAE3-FA97-5ECB-FCFD-A34340C9AF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67" t="32071" r="4896" b="16667"/>
          <a:stretch/>
        </p:blipFill>
        <p:spPr>
          <a:xfrm>
            <a:off x="9020751" y="3912497"/>
            <a:ext cx="3171249" cy="2758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4914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676984-A979-3FC5-99A3-6A93A29CC1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A10F4DA-BB77-5546-DFC4-5D224144DC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Differenzierung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738A938-328F-2B8B-53DA-D3E844D091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7571" y="1690688"/>
            <a:ext cx="9340997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800" dirty="0"/>
              <a:t>bedarfsgerechten </a:t>
            </a:r>
            <a:r>
              <a:rPr lang="de-DE" sz="2800" b="1" dirty="0"/>
              <a:t>Biogasproduktion</a:t>
            </a:r>
          </a:p>
          <a:p>
            <a:pPr marL="0" indent="0">
              <a:buNone/>
            </a:pPr>
            <a:r>
              <a:rPr lang="de-DE" sz="2800" dirty="0">
                <a:sym typeface="Wingdings" panose="05000000000000000000" pitchFamily="2" charset="2"/>
              </a:rPr>
              <a:t> </a:t>
            </a:r>
            <a:r>
              <a:rPr lang="de-DE" sz="2800" dirty="0"/>
              <a:t>überwiegend prozessbiologische Lösungen = Fütterungsmanagement </a:t>
            </a:r>
          </a:p>
          <a:p>
            <a:pPr marL="0" indent="0">
              <a:buNone/>
            </a:pPr>
            <a:br>
              <a:rPr lang="de-DE" sz="2800" dirty="0"/>
            </a:br>
            <a:r>
              <a:rPr lang="de-DE" sz="2800" dirty="0"/>
              <a:t>bedarfsgerechten </a:t>
            </a:r>
            <a:r>
              <a:rPr lang="de-DE" sz="2800" b="1" dirty="0"/>
              <a:t>Stromproduktion</a:t>
            </a:r>
            <a:r>
              <a:rPr lang="de-DE" sz="2800" dirty="0"/>
              <a:t> </a:t>
            </a:r>
          </a:p>
          <a:p>
            <a:pPr marL="0" indent="0">
              <a:buNone/>
            </a:pPr>
            <a:r>
              <a:rPr lang="de-DE" sz="2800" dirty="0">
                <a:sym typeface="Wingdings" panose="05000000000000000000" pitchFamily="2" charset="2"/>
              </a:rPr>
              <a:t> </a:t>
            </a:r>
            <a:r>
              <a:rPr lang="de-DE" sz="2800" dirty="0"/>
              <a:t>vornehmlich auf technischen Lösungen, wie einer Erweiterung von Biogasspeichersystemen, zur bedarfsgerechten Verwertung von Biogas zur Stromerzeugung</a:t>
            </a:r>
          </a:p>
        </p:txBody>
      </p:sp>
    </p:spTree>
    <p:extLst>
      <p:ext uri="{BB962C8B-B14F-4D97-AF65-F5344CB8AC3E}">
        <p14:creationId xmlns:p14="http://schemas.microsoft.com/office/powerpoint/2010/main" val="1253795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4F1FDC-4D35-BAF6-18A6-DBC2FA8459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A090EAA-0DCE-0F80-0928-E779D89664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Biologische Rahmenbedingungen</a:t>
            </a:r>
            <a:br>
              <a:rPr lang="de-DE" dirty="0"/>
            </a:br>
            <a:r>
              <a:rPr lang="de-DE" dirty="0"/>
              <a:t>// </a:t>
            </a:r>
            <a:r>
              <a:rPr lang="de-DE" sz="4400" dirty="0"/>
              <a:t>„hoch-runter“</a:t>
            </a:r>
            <a:br>
              <a:rPr lang="de-DE" sz="4400" dirty="0"/>
            </a:b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D8A8AAF-50A4-E159-BBCD-881F9EB97A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de-DE" sz="2400" dirty="0"/>
              <a:t>schnelle </a:t>
            </a:r>
            <a:r>
              <a:rPr lang="de-DE" sz="2400" b="1" dirty="0" err="1"/>
              <a:t>Hydrolysierer</a:t>
            </a:r>
            <a:r>
              <a:rPr lang="de-DE" sz="2400" dirty="0"/>
              <a:t> + Säurebildner  </a:t>
            </a:r>
            <a:r>
              <a:rPr lang="de-DE" sz="2400" dirty="0">
                <a:sym typeface="Wingdings" panose="05000000000000000000" pitchFamily="2" charset="2"/>
              </a:rPr>
              <a:t> </a:t>
            </a:r>
            <a:r>
              <a:rPr lang="de-DE" sz="2400" dirty="0"/>
              <a:t>pro Zeiteinheit dosierte,</a:t>
            </a:r>
            <a:br>
              <a:rPr lang="de-DE" sz="2400" dirty="0"/>
            </a:br>
            <a:r>
              <a:rPr lang="de-DE" sz="2400" dirty="0"/>
              <a:t>mikrobiell rasch abbaubare organische Substanz? </a:t>
            </a:r>
          </a:p>
          <a:p>
            <a:pPr marL="0" indent="0">
              <a:buNone/>
            </a:pPr>
            <a:endParaRPr lang="de-DE" sz="2400" dirty="0"/>
          </a:p>
        </p:txBody>
      </p:sp>
      <p:pic>
        <p:nvPicPr>
          <p:cNvPr id="5" name="Grafik 4" descr="Ein Bild, das Screenshot, Software, Multimedia-Software, Computer enthält.&#10;&#10;KI-generierte Inhalte können fehlerhaft sein.">
            <a:extLst>
              <a:ext uri="{FF2B5EF4-FFF2-40B4-BE49-F238E27FC236}">
                <a16:creationId xmlns:a16="http://schemas.microsoft.com/office/drawing/2014/main" id="{7934FE3D-8ACA-5089-DC06-199D81CA95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61" t="26948" r="25446" b="15569"/>
          <a:stretch/>
        </p:blipFill>
        <p:spPr>
          <a:xfrm>
            <a:off x="7252011" y="3635829"/>
            <a:ext cx="4939989" cy="3080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849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BBF047-68DA-FC1D-53D9-AFCC0E4C88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Foliennummernplatzhalter 1">
            <a:extLst>
              <a:ext uri="{FF2B5EF4-FFF2-40B4-BE49-F238E27FC236}">
                <a16:creationId xmlns:a16="http://schemas.microsoft.com/office/drawing/2014/main" id="{99D40A02-C4F3-8D1D-A5A8-A3AD83635F2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538981" algn="l"/>
                <a:tab pos="1077960" algn="l"/>
                <a:tab pos="1616941" algn="l"/>
              </a:tabLst>
              <a:defRPr>
                <a:solidFill>
                  <a:schemeClr val="bg1"/>
                </a:solidFill>
                <a:latin typeface="Arial" charset="0"/>
                <a:cs typeface="Arial Unicode MS" pitchFamily="32" charset="0"/>
              </a:defRPr>
            </a:lvl1pPr>
            <a:lvl2pPr eaLnBrk="0" hangingPunct="0">
              <a:tabLst>
                <a:tab pos="538981" algn="l"/>
                <a:tab pos="1077960" algn="l"/>
                <a:tab pos="1616941" algn="l"/>
              </a:tabLst>
              <a:defRPr>
                <a:solidFill>
                  <a:schemeClr val="bg1"/>
                </a:solidFill>
                <a:latin typeface="Arial" charset="0"/>
                <a:cs typeface="Arial Unicode MS" pitchFamily="32" charset="0"/>
              </a:defRPr>
            </a:lvl2pPr>
            <a:lvl3pPr eaLnBrk="0" hangingPunct="0">
              <a:tabLst>
                <a:tab pos="538981" algn="l"/>
                <a:tab pos="1077960" algn="l"/>
                <a:tab pos="1616941" algn="l"/>
              </a:tabLst>
              <a:defRPr>
                <a:solidFill>
                  <a:schemeClr val="bg1"/>
                </a:solidFill>
                <a:latin typeface="Arial" charset="0"/>
                <a:cs typeface="Arial Unicode MS" pitchFamily="32" charset="0"/>
              </a:defRPr>
            </a:lvl3pPr>
            <a:lvl4pPr eaLnBrk="0" hangingPunct="0">
              <a:tabLst>
                <a:tab pos="538981" algn="l"/>
                <a:tab pos="1077960" algn="l"/>
                <a:tab pos="1616941" algn="l"/>
              </a:tabLst>
              <a:defRPr>
                <a:solidFill>
                  <a:schemeClr val="bg1"/>
                </a:solidFill>
                <a:latin typeface="Arial" charset="0"/>
                <a:cs typeface="Arial Unicode MS" pitchFamily="32" charset="0"/>
              </a:defRPr>
            </a:lvl4pPr>
            <a:lvl5pPr eaLnBrk="0" hangingPunct="0">
              <a:tabLst>
                <a:tab pos="538981" algn="l"/>
                <a:tab pos="1077960" algn="l"/>
                <a:tab pos="1616941" algn="l"/>
              </a:tabLst>
              <a:defRPr>
                <a:solidFill>
                  <a:schemeClr val="bg1"/>
                </a:solidFill>
                <a:latin typeface="Arial" charset="0"/>
                <a:cs typeface="Arial Unicode MS" pitchFamily="32" charset="0"/>
              </a:defRPr>
            </a:lvl5pPr>
            <a:lvl6pPr marL="3016766" indent="-274251" defTabSz="538981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538981" algn="l"/>
                <a:tab pos="1077960" algn="l"/>
                <a:tab pos="1616941" algn="l"/>
              </a:tabLst>
              <a:defRPr>
                <a:solidFill>
                  <a:schemeClr val="bg1"/>
                </a:solidFill>
                <a:latin typeface="Arial" charset="0"/>
                <a:cs typeface="Arial Unicode MS" pitchFamily="32" charset="0"/>
              </a:defRPr>
            </a:lvl6pPr>
            <a:lvl7pPr marL="3565268" indent="-274251" defTabSz="538981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538981" algn="l"/>
                <a:tab pos="1077960" algn="l"/>
                <a:tab pos="1616941" algn="l"/>
              </a:tabLst>
              <a:defRPr>
                <a:solidFill>
                  <a:schemeClr val="bg1"/>
                </a:solidFill>
                <a:latin typeface="Arial" charset="0"/>
                <a:cs typeface="Arial Unicode MS" pitchFamily="32" charset="0"/>
              </a:defRPr>
            </a:lvl7pPr>
            <a:lvl8pPr marL="4113771" indent="-274251" defTabSz="538981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538981" algn="l"/>
                <a:tab pos="1077960" algn="l"/>
                <a:tab pos="1616941" algn="l"/>
              </a:tabLst>
              <a:defRPr>
                <a:solidFill>
                  <a:schemeClr val="bg1"/>
                </a:solidFill>
                <a:latin typeface="Arial" charset="0"/>
                <a:cs typeface="Arial Unicode MS" pitchFamily="32" charset="0"/>
              </a:defRPr>
            </a:lvl8pPr>
            <a:lvl9pPr marL="4662274" indent="-274251" defTabSz="538981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538981" algn="l"/>
                <a:tab pos="1077960" algn="l"/>
                <a:tab pos="1616941" algn="l"/>
              </a:tabLst>
              <a:defRPr>
                <a:solidFill>
                  <a:schemeClr val="bg1"/>
                </a:solidFill>
                <a:latin typeface="Arial" charset="0"/>
                <a:cs typeface="Arial Unicode MS" pitchFamily="32" charset="0"/>
              </a:defRPr>
            </a:lvl9pPr>
          </a:lstStyle>
          <a:p>
            <a:pPr eaLnBrk="1" hangingPunct="1"/>
            <a:fld id="{34ED273E-19A3-4880-8DD2-1F8F80CF7A56}" type="slidenum">
              <a:rPr lang="de-DE" altLang="x-none">
                <a:solidFill>
                  <a:srgbClr val="FFFFFF"/>
                </a:solidFill>
                <a:latin typeface="Arial Narrow" panose="020B0606020202030204" pitchFamily="34" charset="0"/>
                <a:cs typeface="Segoe UI" charset="0"/>
              </a:rPr>
              <a:pPr eaLnBrk="1" hangingPunct="1"/>
              <a:t>12</a:t>
            </a:fld>
            <a:endParaRPr lang="de-DE" altLang="x-none">
              <a:solidFill>
                <a:srgbClr val="FFFFFF"/>
              </a:solidFill>
              <a:latin typeface="Arial Narrow" panose="020B0606020202030204" pitchFamily="34" charset="0"/>
              <a:cs typeface="Segoe UI" charset="0"/>
            </a:endParaRPr>
          </a:p>
        </p:txBody>
      </p:sp>
      <p:sp>
        <p:nvSpPr>
          <p:cNvPr id="15363" name="Fußzeilenplatzhalter 2">
            <a:extLst>
              <a:ext uri="{FF2B5EF4-FFF2-40B4-BE49-F238E27FC236}">
                <a16:creationId xmlns:a16="http://schemas.microsoft.com/office/drawing/2014/main" id="{CC1C1B34-49AB-2567-F854-DAACA8319D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2160588" y="5532438"/>
            <a:ext cx="4822825" cy="184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ctr" defTabSz="449263" rtl="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</a:tabLst>
              <a:defRPr sz="1000" kern="1200">
                <a:solidFill>
                  <a:srgbClr val="FFFFFF"/>
                </a:solidFill>
                <a:latin typeface="Arial" charset="0"/>
                <a:ea typeface="+mn-ea"/>
                <a:cs typeface="Segoe UI" charset="0"/>
              </a:defRPr>
            </a:lvl1pPr>
            <a:lvl2pPr marL="742950" indent="-28575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kern="1200">
                <a:solidFill>
                  <a:schemeClr val="bg1"/>
                </a:solidFill>
                <a:latin typeface="Arial" charset="0"/>
                <a:ea typeface="+mn-ea"/>
                <a:cs typeface="Arial Unicode MS" pitchFamily="32" charset="0"/>
              </a:defRPr>
            </a:lvl2pPr>
            <a:lvl3pPr marL="11430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kern="1200">
                <a:solidFill>
                  <a:schemeClr val="bg1"/>
                </a:solidFill>
                <a:latin typeface="Arial" charset="0"/>
                <a:ea typeface="+mn-ea"/>
                <a:cs typeface="Arial Unicode MS" pitchFamily="32" charset="0"/>
              </a:defRPr>
            </a:lvl3pPr>
            <a:lvl4pPr marL="16002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kern="1200">
                <a:solidFill>
                  <a:schemeClr val="bg1"/>
                </a:solidFill>
                <a:latin typeface="Arial" charset="0"/>
                <a:ea typeface="+mn-ea"/>
                <a:cs typeface="Arial Unicode MS" pitchFamily="32" charset="0"/>
              </a:defRPr>
            </a:lvl4pPr>
            <a:lvl5pPr marL="20574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kern="1200">
                <a:solidFill>
                  <a:schemeClr val="bg1"/>
                </a:solidFill>
                <a:latin typeface="Arial" charset="0"/>
                <a:ea typeface="+mn-ea"/>
                <a:cs typeface="Arial Unicode MS" pitchFamily="32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bg1"/>
                </a:solidFill>
                <a:latin typeface="Arial" charset="0"/>
                <a:ea typeface="+mn-ea"/>
                <a:cs typeface="Arial Unicode MS" pitchFamily="32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bg1"/>
                </a:solidFill>
                <a:latin typeface="Arial" charset="0"/>
                <a:ea typeface="+mn-ea"/>
                <a:cs typeface="Arial Unicode MS" pitchFamily="32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bg1"/>
                </a:solidFill>
                <a:latin typeface="Arial" charset="0"/>
                <a:ea typeface="+mn-ea"/>
                <a:cs typeface="Arial Unicode MS" pitchFamily="32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bg1"/>
                </a:solidFill>
                <a:latin typeface="Arial" charset="0"/>
                <a:ea typeface="+mn-ea"/>
                <a:cs typeface="Arial Unicode MS" pitchFamily="32" charset="0"/>
              </a:defRPr>
            </a:lvl9pPr>
          </a:lstStyle>
          <a:p>
            <a:pPr eaLnBrk="1" hangingPunct="1"/>
            <a:r>
              <a:rPr lang="de-DE" altLang="x-none">
                <a:latin typeface="Arial Narrow" panose="020B0606020202030204" pitchFamily="34" charset="0"/>
              </a:rPr>
              <a:t>Grundlagen der Biogaserzeugung - Katrin Kayser - www.ibbk-biogas.de</a:t>
            </a:r>
            <a:endParaRPr lang="de-DE" altLang="x-none">
              <a:solidFill>
                <a:srgbClr val="FFFFFF"/>
              </a:solidFill>
              <a:latin typeface="Arial Narrow" panose="020B0606020202030204" pitchFamily="34" charset="0"/>
            </a:endParaRPr>
          </a:p>
        </p:txBody>
      </p:sp>
      <p:sp>
        <p:nvSpPr>
          <p:cNvPr id="15364" name="Datumsplatzhalter 3">
            <a:extLst>
              <a:ext uri="{FF2B5EF4-FFF2-40B4-BE49-F238E27FC236}">
                <a16:creationId xmlns:a16="http://schemas.microsoft.com/office/drawing/2014/main" id="{8569D315-3047-D58C-62DE-6C5BC6779FA1}"/>
              </a:ext>
            </a:extLst>
          </p:cNvPr>
          <p:cNvSpPr>
            <a:spLocks noGrp="1"/>
          </p:cNvSpPr>
          <p:nvPr>
            <p:ph type="dt" sz="quarter" idx="12"/>
          </p:nvPr>
        </p:nvSpPr>
        <p:spPr bwMode="auto">
          <a:xfrm>
            <a:off x="457200" y="5532438"/>
            <a:ext cx="2128838" cy="184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l" defTabSz="449263" rtl="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 sz="1000" kern="1200">
                <a:solidFill>
                  <a:srgbClr val="FFFFFF"/>
                </a:solidFill>
                <a:latin typeface="Arial" charset="0"/>
                <a:ea typeface="+mn-ea"/>
                <a:cs typeface="Segoe UI" charset="0"/>
              </a:defRPr>
            </a:lvl1pPr>
            <a:lvl2pPr marL="742950" indent="-28575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kern="1200">
                <a:solidFill>
                  <a:schemeClr val="bg1"/>
                </a:solidFill>
                <a:latin typeface="Arial" charset="0"/>
                <a:ea typeface="+mn-ea"/>
                <a:cs typeface="Arial Unicode MS" pitchFamily="32" charset="0"/>
              </a:defRPr>
            </a:lvl2pPr>
            <a:lvl3pPr marL="11430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kern="1200">
                <a:solidFill>
                  <a:schemeClr val="bg1"/>
                </a:solidFill>
                <a:latin typeface="Arial" charset="0"/>
                <a:ea typeface="+mn-ea"/>
                <a:cs typeface="Arial Unicode MS" pitchFamily="32" charset="0"/>
              </a:defRPr>
            </a:lvl3pPr>
            <a:lvl4pPr marL="16002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kern="1200">
                <a:solidFill>
                  <a:schemeClr val="bg1"/>
                </a:solidFill>
                <a:latin typeface="Arial" charset="0"/>
                <a:ea typeface="+mn-ea"/>
                <a:cs typeface="Arial Unicode MS" pitchFamily="32" charset="0"/>
              </a:defRPr>
            </a:lvl4pPr>
            <a:lvl5pPr marL="20574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kern="1200">
                <a:solidFill>
                  <a:schemeClr val="bg1"/>
                </a:solidFill>
                <a:latin typeface="Arial" charset="0"/>
                <a:ea typeface="+mn-ea"/>
                <a:cs typeface="Arial Unicode MS" pitchFamily="32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bg1"/>
                </a:solidFill>
                <a:latin typeface="Arial" charset="0"/>
                <a:ea typeface="+mn-ea"/>
                <a:cs typeface="Arial Unicode MS" pitchFamily="32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bg1"/>
                </a:solidFill>
                <a:latin typeface="Arial" charset="0"/>
                <a:ea typeface="+mn-ea"/>
                <a:cs typeface="Arial Unicode MS" pitchFamily="32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bg1"/>
                </a:solidFill>
                <a:latin typeface="Arial" charset="0"/>
                <a:ea typeface="+mn-ea"/>
                <a:cs typeface="Arial Unicode MS" pitchFamily="32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bg1"/>
                </a:solidFill>
                <a:latin typeface="Arial" charset="0"/>
                <a:ea typeface="+mn-ea"/>
                <a:cs typeface="Arial Unicode MS" pitchFamily="32" charset="0"/>
              </a:defRPr>
            </a:lvl9pPr>
          </a:lstStyle>
          <a:p>
            <a:pPr eaLnBrk="1" hangingPunct="1"/>
            <a:r>
              <a:rPr lang="de-DE" altLang="x-none">
                <a:latin typeface="Arial Narrow" panose="020B0606020202030204" pitchFamily="34" charset="0"/>
              </a:rPr>
              <a:t>1. März 2023</a:t>
            </a:r>
            <a:endParaRPr lang="de-DE" altLang="x-none">
              <a:solidFill>
                <a:srgbClr val="FFFFFF"/>
              </a:solidFill>
              <a:latin typeface="Arial Narrow" panose="020B0606020202030204" pitchFamily="34" charset="0"/>
            </a:endParaRPr>
          </a:p>
        </p:txBody>
      </p:sp>
      <p:sp>
        <p:nvSpPr>
          <p:cNvPr id="15365" name="Text Box 1">
            <a:extLst>
              <a:ext uri="{FF2B5EF4-FFF2-40B4-BE49-F238E27FC236}">
                <a16:creationId xmlns:a16="http://schemas.microsoft.com/office/drawing/2014/main" id="{1912564B-CC8B-1A4B-5A22-35A3FA386F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9611" y="274243"/>
            <a:ext cx="8823415" cy="1136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pitchFamily="32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pitchFamily="32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pitchFamily="32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pitchFamily="32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pitchFamily="32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pitchFamily="32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pitchFamily="32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pitchFamily="32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pitchFamily="32" charset="0"/>
              </a:defRPr>
            </a:lvl9pPr>
          </a:lstStyle>
          <a:p>
            <a:pPr eaLnBrk="1" hangingPunct="1">
              <a:lnSpc>
                <a:spcPct val="93000"/>
              </a:lnSpc>
              <a:buClrTx/>
              <a:buFontTx/>
              <a:buNone/>
            </a:pPr>
            <a:r>
              <a:rPr lang="de-DE" altLang="x-none" sz="4319" dirty="0">
                <a:solidFill>
                  <a:schemeClr val="tx1"/>
                </a:solidFill>
                <a:latin typeface="Arial Narrow" panose="020B0606020202030204" pitchFamily="34" charset="0"/>
              </a:rPr>
              <a:t>Abbauschritte</a:t>
            </a:r>
          </a:p>
        </p:txBody>
      </p:sp>
      <p:pic>
        <p:nvPicPr>
          <p:cNvPr id="15388" name="Picture 24">
            <a:extLst>
              <a:ext uri="{FF2B5EF4-FFF2-40B4-BE49-F238E27FC236}">
                <a16:creationId xmlns:a16="http://schemas.microsoft.com/office/drawing/2014/main" id="{69AE59D9-60DF-6A2A-6610-25022F852F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732"/>
          <a:stretch/>
        </p:blipFill>
        <p:spPr bwMode="auto">
          <a:xfrm>
            <a:off x="1967107" y="1521673"/>
            <a:ext cx="5330615" cy="12150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15389" name="Group 25">
            <a:extLst>
              <a:ext uri="{FF2B5EF4-FFF2-40B4-BE49-F238E27FC236}">
                <a16:creationId xmlns:a16="http://schemas.microsoft.com/office/drawing/2014/main" id="{9CEF4751-E8C6-FE5B-D5A3-4FE7BD7B5F8E}"/>
              </a:ext>
            </a:extLst>
          </p:cNvPr>
          <p:cNvGrpSpPr>
            <a:grpSpLocks/>
          </p:cNvGrpSpPr>
          <p:nvPr/>
        </p:nvGrpSpPr>
        <p:grpSpPr bwMode="auto">
          <a:xfrm>
            <a:off x="712302" y="1521673"/>
            <a:ext cx="516112" cy="3245219"/>
            <a:chOff x="227" y="839"/>
            <a:chExt cx="271" cy="1704"/>
          </a:xfrm>
        </p:grpSpPr>
        <p:sp>
          <p:nvSpPr>
            <p:cNvPr id="15393" name="AutoShape 26">
              <a:extLst>
                <a:ext uri="{FF2B5EF4-FFF2-40B4-BE49-F238E27FC236}">
                  <a16:creationId xmlns:a16="http://schemas.microsoft.com/office/drawing/2014/main" id="{BD7024E4-10FD-7883-C84A-B0CB38552B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1" y="839"/>
              <a:ext cx="67" cy="1704"/>
            </a:xfrm>
            <a:prstGeom prst="downArrow">
              <a:avLst>
                <a:gd name="adj1" fmla="val 61194"/>
                <a:gd name="adj2" fmla="val 154363"/>
              </a:avLst>
            </a:prstGeom>
            <a:noFill/>
            <a:ln w="9360">
              <a:solidFill>
                <a:srgbClr val="31A0B4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 altLang="x-none" sz="2159">
                <a:latin typeface="Arial Narrow" panose="020B0606020202030204" pitchFamily="34" charset="0"/>
              </a:endParaRPr>
            </a:p>
          </p:txBody>
        </p:sp>
        <p:sp>
          <p:nvSpPr>
            <p:cNvPr id="15394" name="Text Box 27">
              <a:extLst>
                <a:ext uri="{FF2B5EF4-FFF2-40B4-BE49-F238E27FC236}">
                  <a16:creationId xmlns:a16="http://schemas.microsoft.com/office/drawing/2014/main" id="{A801671B-87C4-9DC7-9015-AF89EACE188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-122" y="1423"/>
              <a:ext cx="869" cy="1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0" bIns="0"/>
            <a:lstStyle>
              <a:lvl1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cs typeface="Arial Unicode MS" pitchFamily="32" charset="0"/>
                </a:defRPr>
              </a:lvl1pPr>
              <a:lvl2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cs typeface="Arial Unicode MS" pitchFamily="32" charset="0"/>
                </a:defRPr>
              </a:lvl2pPr>
              <a:lvl3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cs typeface="Arial Unicode MS" pitchFamily="32" charset="0"/>
                </a:defRPr>
              </a:lvl3pPr>
              <a:lvl4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cs typeface="Arial Unicode MS" pitchFamily="32" charset="0"/>
                </a:defRPr>
              </a:lvl4pPr>
              <a:lvl5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cs typeface="Arial Unicode MS" pitchFamily="32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cs typeface="Arial Unicode MS" pitchFamily="32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cs typeface="Arial Unicode MS" pitchFamily="32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cs typeface="Arial Unicode MS" pitchFamily="32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cs typeface="Arial Unicode MS" pitchFamily="32" charset="0"/>
                </a:defRPr>
              </a:lvl9pPr>
            </a:lstStyle>
            <a:p>
              <a:pPr eaLnBrk="1" hangingPunct="1"/>
              <a:r>
                <a:rPr lang="de-DE" altLang="x-none" sz="2159" dirty="0">
                  <a:solidFill>
                    <a:schemeClr val="tx1"/>
                  </a:solidFill>
                  <a:latin typeface="Arial Narrow" panose="020B0606020202030204" pitchFamily="34" charset="0"/>
                </a:rPr>
                <a:t>Verflüssigung /  Bakterien</a:t>
              </a:r>
            </a:p>
          </p:txBody>
        </p:sp>
      </p:grpSp>
      <p:pic>
        <p:nvPicPr>
          <p:cNvPr id="5" name="Grafik 4" descr="Ein Bild, das Text, Screenshot, Software, Multimedia-Software enthält.&#10;&#10;KI-generierte Inhalte können fehlerhaft sein.">
            <a:extLst>
              <a:ext uri="{FF2B5EF4-FFF2-40B4-BE49-F238E27FC236}">
                <a16:creationId xmlns:a16="http://schemas.microsoft.com/office/drawing/2014/main" id="{467A2F21-F28C-D8DC-93BC-B3F2006406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68" t="50000" r="59375" b="32237"/>
          <a:stretch/>
        </p:blipFill>
        <p:spPr>
          <a:xfrm>
            <a:off x="6226629" y="758069"/>
            <a:ext cx="957942" cy="1136971"/>
          </a:xfrm>
          <a:prstGeom prst="rect">
            <a:avLst/>
          </a:prstGeom>
        </p:spPr>
      </p:pic>
      <p:pic>
        <p:nvPicPr>
          <p:cNvPr id="8" name="Grafik 7" descr="Ein Bild, das Text, Screenshot, Software, Multimedia-Software enthält.&#10;&#10;KI-generierte Inhalte können fehlerhaft sein.">
            <a:extLst>
              <a:ext uri="{FF2B5EF4-FFF2-40B4-BE49-F238E27FC236}">
                <a16:creationId xmlns:a16="http://schemas.microsoft.com/office/drawing/2014/main" id="{02B85ED6-5079-FF3A-C7D8-66D186D16F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82" t="52782" r="55268" b="31017"/>
          <a:stretch/>
        </p:blipFill>
        <p:spPr>
          <a:xfrm>
            <a:off x="7297722" y="833973"/>
            <a:ext cx="1164317" cy="1036969"/>
          </a:xfrm>
          <a:prstGeom prst="rect">
            <a:avLst/>
          </a:prstGeom>
        </p:spPr>
      </p:pic>
      <p:pic>
        <p:nvPicPr>
          <p:cNvPr id="10" name="Grafik 9" descr="Ein Bild, das Text, Screenshot, Software, Multimedia-Software enthält.&#10;&#10;KI-generierte Inhalte können fehlerhaft sein.">
            <a:extLst>
              <a:ext uri="{FF2B5EF4-FFF2-40B4-BE49-F238E27FC236}">
                <a16:creationId xmlns:a16="http://schemas.microsoft.com/office/drawing/2014/main" id="{2D3C83D5-8373-A27B-56A5-FA870790BE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22" t="52211" r="30804" b="30026"/>
          <a:stretch/>
        </p:blipFill>
        <p:spPr>
          <a:xfrm>
            <a:off x="8503339" y="733972"/>
            <a:ext cx="996682" cy="1136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05005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8368BD-B2B1-AA4A-9FE8-A2EE442032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D472450-24F9-846D-F3CC-D586348B75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Biologische Rahmenbedingungen</a:t>
            </a:r>
            <a:br>
              <a:rPr lang="de-DE" dirty="0"/>
            </a:br>
            <a:r>
              <a:rPr lang="de-DE" dirty="0"/>
              <a:t>// </a:t>
            </a:r>
            <a:r>
              <a:rPr lang="de-DE" sz="4400" dirty="0"/>
              <a:t>„</a:t>
            </a:r>
            <a:r>
              <a:rPr lang="de-DE" sz="4400" b="1" dirty="0"/>
              <a:t>hoch-runter</a:t>
            </a:r>
            <a:r>
              <a:rPr lang="de-DE" sz="4400" dirty="0"/>
              <a:t>“</a:t>
            </a:r>
            <a:br>
              <a:rPr lang="de-DE" sz="4400" dirty="0"/>
            </a:b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9629FE7-DE1B-7B52-AF1C-82F47AD233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de-DE" sz="2400" dirty="0"/>
              <a:t>// schnelle </a:t>
            </a:r>
            <a:r>
              <a:rPr lang="de-DE" sz="2400" dirty="0" err="1"/>
              <a:t>Hydrolysierer</a:t>
            </a:r>
            <a:r>
              <a:rPr lang="de-DE" sz="2400" dirty="0"/>
              <a:t> und Säurebildner pro Zeiteinheit </a:t>
            </a:r>
            <a:r>
              <a:rPr lang="de-DE" sz="2400" dirty="0" err="1"/>
              <a:t>dosierte,mikrobiell</a:t>
            </a:r>
            <a:r>
              <a:rPr lang="de-DE" sz="2400" dirty="0"/>
              <a:t> rasch abbaubare organische Substanz </a:t>
            </a:r>
          </a:p>
          <a:p>
            <a:pPr marL="0" indent="0">
              <a:buNone/>
            </a:pPr>
            <a:br>
              <a:rPr lang="de-DE" sz="2400" dirty="0"/>
            </a:br>
            <a:r>
              <a:rPr lang="de-DE" sz="2400" dirty="0">
                <a:sym typeface="Wingdings" panose="05000000000000000000" pitchFamily="2" charset="2"/>
              </a:rPr>
              <a:t> ku</a:t>
            </a:r>
            <a:r>
              <a:rPr lang="de-DE" sz="2400" dirty="0"/>
              <a:t>rzfristigen Überangebot an Wasserstoff und in Folge zu einem Überangebot an flüchtigen Fettsäuren </a:t>
            </a:r>
          </a:p>
        </p:txBody>
      </p:sp>
    </p:spTree>
    <p:extLst>
      <p:ext uri="{BB962C8B-B14F-4D97-AF65-F5344CB8AC3E}">
        <p14:creationId xmlns:p14="http://schemas.microsoft.com/office/powerpoint/2010/main" val="3367006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09E81A-F2D5-5B78-A446-C214B0270D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Text, Software, Multimedia-Software, Computersymbol enthält.&#10;&#10;KI-generierte Inhalte können fehlerhaft sein.">
            <a:extLst>
              <a:ext uri="{FF2B5EF4-FFF2-40B4-BE49-F238E27FC236}">
                <a16:creationId xmlns:a16="http://schemas.microsoft.com/office/drawing/2014/main" id="{291D11CC-BC8F-A907-97D8-A07F5F6DF1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8" t="64029" r="60818" b="8122"/>
          <a:stretch/>
        </p:blipFill>
        <p:spPr>
          <a:xfrm>
            <a:off x="7262829" y="2039392"/>
            <a:ext cx="2720197" cy="2277441"/>
          </a:xfrm>
          <a:prstGeom prst="rect">
            <a:avLst/>
          </a:prstGeom>
        </p:spPr>
      </p:pic>
      <p:sp>
        <p:nvSpPr>
          <p:cNvPr id="15362" name="Foliennummernplatzhalter 1">
            <a:extLst>
              <a:ext uri="{FF2B5EF4-FFF2-40B4-BE49-F238E27FC236}">
                <a16:creationId xmlns:a16="http://schemas.microsoft.com/office/drawing/2014/main" id="{6F78656C-10C0-A2A1-877D-801A659C92D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538981" algn="l"/>
                <a:tab pos="1077960" algn="l"/>
                <a:tab pos="1616941" algn="l"/>
              </a:tabLst>
              <a:defRPr>
                <a:solidFill>
                  <a:schemeClr val="bg1"/>
                </a:solidFill>
                <a:latin typeface="Arial" charset="0"/>
                <a:cs typeface="Arial Unicode MS" pitchFamily="32" charset="0"/>
              </a:defRPr>
            </a:lvl1pPr>
            <a:lvl2pPr eaLnBrk="0" hangingPunct="0">
              <a:tabLst>
                <a:tab pos="538981" algn="l"/>
                <a:tab pos="1077960" algn="l"/>
                <a:tab pos="1616941" algn="l"/>
              </a:tabLst>
              <a:defRPr>
                <a:solidFill>
                  <a:schemeClr val="bg1"/>
                </a:solidFill>
                <a:latin typeface="Arial" charset="0"/>
                <a:cs typeface="Arial Unicode MS" pitchFamily="32" charset="0"/>
              </a:defRPr>
            </a:lvl2pPr>
            <a:lvl3pPr eaLnBrk="0" hangingPunct="0">
              <a:tabLst>
                <a:tab pos="538981" algn="l"/>
                <a:tab pos="1077960" algn="l"/>
                <a:tab pos="1616941" algn="l"/>
              </a:tabLst>
              <a:defRPr>
                <a:solidFill>
                  <a:schemeClr val="bg1"/>
                </a:solidFill>
                <a:latin typeface="Arial" charset="0"/>
                <a:cs typeface="Arial Unicode MS" pitchFamily="32" charset="0"/>
              </a:defRPr>
            </a:lvl3pPr>
            <a:lvl4pPr eaLnBrk="0" hangingPunct="0">
              <a:tabLst>
                <a:tab pos="538981" algn="l"/>
                <a:tab pos="1077960" algn="l"/>
                <a:tab pos="1616941" algn="l"/>
              </a:tabLst>
              <a:defRPr>
                <a:solidFill>
                  <a:schemeClr val="bg1"/>
                </a:solidFill>
                <a:latin typeface="Arial" charset="0"/>
                <a:cs typeface="Arial Unicode MS" pitchFamily="32" charset="0"/>
              </a:defRPr>
            </a:lvl4pPr>
            <a:lvl5pPr eaLnBrk="0" hangingPunct="0">
              <a:tabLst>
                <a:tab pos="538981" algn="l"/>
                <a:tab pos="1077960" algn="l"/>
                <a:tab pos="1616941" algn="l"/>
              </a:tabLst>
              <a:defRPr>
                <a:solidFill>
                  <a:schemeClr val="bg1"/>
                </a:solidFill>
                <a:latin typeface="Arial" charset="0"/>
                <a:cs typeface="Arial Unicode MS" pitchFamily="32" charset="0"/>
              </a:defRPr>
            </a:lvl5pPr>
            <a:lvl6pPr marL="3016766" indent="-274251" defTabSz="538981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538981" algn="l"/>
                <a:tab pos="1077960" algn="l"/>
                <a:tab pos="1616941" algn="l"/>
              </a:tabLst>
              <a:defRPr>
                <a:solidFill>
                  <a:schemeClr val="bg1"/>
                </a:solidFill>
                <a:latin typeface="Arial" charset="0"/>
                <a:cs typeface="Arial Unicode MS" pitchFamily="32" charset="0"/>
              </a:defRPr>
            </a:lvl6pPr>
            <a:lvl7pPr marL="3565268" indent="-274251" defTabSz="538981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538981" algn="l"/>
                <a:tab pos="1077960" algn="l"/>
                <a:tab pos="1616941" algn="l"/>
              </a:tabLst>
              <a:defRPr>
                <a:solidFill>
                  <a:schemeClr val="bg1"/>
                </a:solidFill>
                <a:latin typeface="Arial" charset="0"/>
                <a:cs typeface="Arial Unicode MS" pitchFamily="32" charset="0"/>
              </a:defRPr>
            </a:lvl7pPr>
            <a:lvl8pPr marL="4113771" indent="-274251" defTabSz="538981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538981" algn="l"/>
                <a:tab pos="1077960" algn="l"/>
                <a:tab pos="1616941" algn="l"/>
              </a:tabLst>
              <a:defRPr>
                <a:solidFill>
                  <a:schemeClr val="bg1"/>
                </a:solidFill>
                <a:latin typeface="Arial" charset="0"/>
                <a:cs typeface="Arial Unicode MS" pitchFamily="32" charset="0"/>
              </a:defRPr>
            </a:lvl8pPr>
            <a:lvl9pPr marL="4662274" indent="-274251" defTabSz="538981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538981" algn="l"/>
                <a:tab pos="1077960" algn="l"/>
                <a:tab pos="1616941" algn="l"/>
              </a:tabLst>
              <a:defRPr>
                <a:solidFill>
                  <a:schemeClr val="bg1"/>
                </a:solidFill>
                <a:latin typeface="Arial" charset="0"/>
                <a:cs typeface="Arial Unicode MS" pitchFamily="32" charset="0"/>
              </a:defRPr>
            </a:lvl9pPr>
          </a:lstStyle>
          <a:p>
            <a:pPr eaLnBrk="1" hangingPunct="1"/>
            <a:fld id="{34ED273E-19A3-4880-8DD2-1F8F80CF7A56}" type="slidenum">
              <a:rPr lang="de-DE" altLang="x-none">
                <a:solidFill>
                  <a:srgbClr val="FFFFFF"/>
                </a:solidFill>
                <a:latin typeface="Arial Narrow" panose="020B0606020202030204" pitchFamily="34" charset="0"/>
                <a:cs typeface="Segoe UI" charset="0"/>
              </a:rPr>
              <a:pPr eaLnBrk="1" hangingPunct="1"/>
              <a:t>14</a:t>
            </a:fld>
            <a:endParaRPr lang="de-DE" altLang="x-none">
              <a:solidFill>
                <a:srgbClr val="FFFFFF"/>
              </a:solidFill>
              <a:latin typeface="Arial Narrow" panose="020B0606020202030204" pitchFamily="34" charset="0"/>
              <a:cs typeface="Segoe UI" charset="0"/>
            </a:endParaRPr>
          </a:p>
        </p:txBody>
      </p:sp>
      <p:sp>
        <p:nvSpPr>
          <p:cNvPr id="15363" name="Fußzeilenplatzhalter 2">
            <a:extLst>
              <a:ext uri="{FF2B5EF4-FFF2-40B4-BE49-F238E27FC236}">
                <a16:creationId xmlns:a16="http://schemas.microsoft.com/office/drawing/2014/main" id="{4BCE83D9-3F70-6B65-7287-A97496E0B3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2160588" y="5532438"/>
            <a:ext cx="4822825" cy="184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ctr" defTabSz="449263" rtl="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</a:tabLst>
              <a:defRPr sz="1000" kern="1200">
                <a:solidFill>
                  <a:srgbClr val="FFFFFF"/>
                </a:solidFill>
                <a:latin typeface="Arial" charset="0"/>
                <a:ea typeface="+mn-ea"/>
                <a:cs typeface="Segoe UI" charset="0"/>
              </a:defRPr>
            </a:lvl1pPr>
            <a:lvl2pPr marL="742950" indent="-28575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kern="1200">
                <a:solidFill>
                  <a:schemeClr val="bg1"/>
                </a:solidFill>
                <a:latin typeface="Arial" charset="0"/>
                <a:ea typeface="+mn-ea"/>
                <a:cs typeface="Arial Unicode MS" pitchFamily="32" charset="0"/>
              </a:defRPr>
            </a:lvl2pPr>
            <a:lvl3pPr marL="11430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kern="1200">
                <a:solidFill>
                  <a:schemeClr val="bg1"/>
                </a:solidFill>
                <a:latin typeface="Arial" charset="0"/>
                <a:ea typeface="+mn-ea"/>
                <a:cs typeface="Arial Unicode MS" pitchFamily="32" charset="0"/>
              </a:defRPr>
            </a:lvl3pPr>
            <a:lvl4pPr marL="16002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kern="1200">
                <a:solidFill>
                  <a:schemeClr val="bg1"/>
                </a:solidFill>
                <a:latin typeface="Arial" charset="0"/>
                <a:ea typeface="+mn-ea"/>
                <a:cs typeface="Arial Unicode MS" pitchFamily="32" charset="0"/>
              </a:defRPr>
            </a:lvl4pPr>
            <a:lvl5pPr marL="20574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kern="1200">
                <a:solidFill>
                  <a:schemeClr val="bg1"/>
                </a:solidFill>
                <a:latin typeface="Arial" charset="0"/>
                <a:ea typeface="+mn-ea"/>
                <a:cs typeface="Arial Unicode MS" pitchFamily="32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bg1"/>
                </a:solidFill>
                <a:latin typeface="Arial" charset="0"/>
                <a:ea typeface="+mn-ea"/>
                <a:cs typeface="Arial Unicode MS" pitchFamily="32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bg1"/>
                </a:solidFill>
                <a:latin typeface="Arial" charset="0"/>
                <a:ea typeface="+mn-ea"/>
                <a:cs typeface="Arial Unicode MS" pitchFamily="32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bg1"/>
                </a:solidFill>
                <a:latin typeface="Arial" charset="0"/>
                <a:ea typeface="+mn-ea"/>
                <a:cs typeface="Arial Unicode MS" pitchFamily="32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bg1"/>
                </a:solidFill>
                <a:latin typeface="Arial" charset="0"/>
                <a:ea typeface="+mn-ea"/>
                <a:cs typeface="Arial Unicode MS" pitchFamily="32" charset="0"/>
              </a:defRPr>
            </a:lvl9pPr>
          </a:lstStyle>
          <a:p>
            <a:pPr eaLnBrk="1" hangingPunct="1"/>
            <a:r>
              <a:rPr lang="de-DE" altLang="x-none">
                <a:latin typeface="Arial Narrow" panose="020B0606020202030204" pitchFamily="34" charset="0"/>
              </a:rPr>
              <a:t>Grundlagen der Biogaserzeugung - Katrin Kayser - www.ibbk-biogas.de</a:t>
            </a:r>
            <a:endParaRPr lang="de-DE" altLang="x-none">
              <a:solidFill>
                <a:srgbClr val="FFFFFF"/>
              </a:solidFill>
              <a:latin typeface="Arial Narrow" panose="020B0606020202030204" pitchFamily="34" charset="0"/>
            </a:endParaRPr>
          </a:p>
        </p:txBody>
      </p:sp>
      <p:sp>
        <p:nvSpPr>
          <p:cNvPr id="15364" name="Datumsplatzhalter 3">
            <a:extLst>
              <a:ext uri="{FF2B5EF4-FFF2-40B4-BE49-F238E27FC236}">
                <a16:creationId xmlns:a16="http://schemas.microsoft.com/office/drawing/2014/main" id="{DD8C70A1-2F65-02FA-26F7-8317C204D515}"/>
              </a:ext>
            </a:extLst>
          </p:cNvPr>
          <p:cNvSpPr>
            <a:spLocks noGrp="1"/>
          </p:cNvSpPr>
          <p:nvPr>
            <p:ph type="dt" sz="quarter" idx="12"/>
          </p:nvPr>
        </p:nvSpPr>
        <p:spPr bwMode="auto">
          <a:xfrm>
            <a:off x="457200" y="5532438"/>
            <a:ext cx="2128838" cy="184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l" defTabSz="449263" rtl="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 sz="1000" kern="1200">
                <a:solidFill>
                  <a:srgbClr val="FFFFFF"/>
                </a:solidFill>
                <a:latin typeface="Arial" charset="0"/>
                <a:ea typeface="+mn-ea"/>
                <a:cs typeface="Segoe UI" charset="0"/>
              </a:defRPr>
            </a:lvl1pPr>
            <a:lvl2pPr marL="742950" indent="-28575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kern="1200">
                <a:solidFill>
                  <a:schemeClr val="bg1"/>
                </a:solidFill>
                <a:latin typeface="Arial" charset="0"/>
                <a:ea typeface="+mn-ea"/>
                <a:cs typeface="Arial Unicode MS" pitchFamily="32" charset="0"/>
              </a:defRPr>
            </a:lvl2pPr>
            <a:lvl3pPr marL="11430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kern="1200">
                <a:solidFill>
                  <a:schemeClr val="bg1"/>
                </a:solidFill>
                <a:latin typeface="Arial" charset="0"/>
                <a:ea typeface="+mn-ea"/>
                <a:cs typeface="Arial Unicode MS" pitchFamily="32" charset="0"/>
              </a:defRPr>
            </a:lvl3pPr>
            <a:lvl4pPr marL="16002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kern="1200">
                <a:solidFill>
                  <a:schemeClr val="bg1"/>
                </a:solidFill>
                <a:latin typeface="Arial" charset="0"/>
                <a:ea typeface="+mn-ea"/>
                <a:cs typeface="Arial Unicode MS" pitchFamily="32" charset="0"/>
              </a:defRPr>
            </a:lvl4pPr>
            <a:lvl5pPr marL="20574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kern="1200">
                <a:solidFill>
                  <a:schemeClr val="bg1"/>
                </a:solidFill>
                <a:latin typeface="Arial" charset="0"/>
                <a:ea typeface="+mn-ea"/>
                <a:cs typeface="Arial Unicode MS" pitchFamily="32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bg1"/>
                </a:solidFill>
                <a:latin typeface="Arial" charset="0"/>
                <a:ea typeface="+mn-ea"/>
                <a:cs typeface="Arial Unicode MS" pitchFamily="32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bg1"/>
                </a:solidFill>
                <a:latin typeface="Arial" charset="0"/>
                <a:ea typeface="+mn-ea"/>
                <a:cs typeface="Arial Unicode MS" pitchFamily="32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bg1"/>
                </a:solidFill>
                <a:latin typeface="Arial" charset="0"/>
                <a:ea typeface="+mn-ea"/>
                <a:cs typeface="Arial Unicode MS" pitchFamily="32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bg1"/>
                </a:solidFill>
                <a:latin typeface="Arial" charset="0"/>
                <a:ea typeface="+mn-ea"/>
                <a:cs typeface="Arial Unicode MS" pitchFamily="32" charset="0"/>
              </a:defRPr>
            </a:lvl9pPr>
          </a:lstStyle>
          <a:p>
            <a:pPr eaLnBrk="1" hangingPunct="1"/>
            <a:r>
              <a:rPr lang="de-DE" altLang="x-none">
                <a:latin typeface="Arial Narrow" panose="020B0606020202030204" pitchFamily="34" charset="0"/>
              </a:rPr>
              <a:t>1. März 2023</a:t>
            </a:r>
            <a:endParaRPr lang="de-DE" altLang="x-none">
              <a:solidFill>
                <a:srgbClr val="FFFFFF"/>
              </a:solidFill>
              <a:latin typeface="Arial Narrow" panose="020B0606020202030204" pitchFamily="34" charset="0"/>
            </a:endParaRPr>
          </a:p>
        </p:txBody>
      </p:sp>
      <p:sp>
        <p:nvSpPr>
          <p:cNvPr id="15365" name="Text Box 1">
            <a:extLst>
              <a:ext uri="{FF2B5EF4-FFF2-40B4-BE49-F238E27FC236}">
                <a16:creationId xmlns:a16="http://schemas.microsoft.com/office/drawing/2014/main" id="{888AF55B-F02D-E3FD-7E33-F3FEAED53B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9611" y="274243"/>
            <a:ext cx="8823415" cy="1136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pitchFamily="32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pitchFamily="32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pitchFamily="32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pitchFamily="32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pitchFamily="32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pitchFamily="32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pitchFamily="32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pitchFamily="32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pitchFamily="32" charset="0"/>
              </a:defRPr>
            </a:lvl9pPr>
          </a:lstStyle>
          <a:p>
            <a:pPr eaLnBrk="1" hangingPunct="1">
              <a:lnSpc>
                <a:spcPct val="93000"/>
              </a:lnSpc>
              <a:buClrTx/>
              <a:buFontTx/>
              <a:buNone/>
            </a:pPr>
            <a:r>
              <a:rPr lang="de-DE" altLang="x-none" sz="4319" dirty="0">
                <a:solidFill>
                  <a:schemeClr val="tx1"/>
                </a:solidFill>
                <a:latin typeface="Arial Narrow" panose="020B0606020202030204" pitchFamily="34" charset="0"/>
              </a:rPr>
              <a:t>Abbauschritte</a:t>
            </a:r>
          </a:p>
        </p:txBody>
      </p:sp>
      <p:pic>
        <p:nvPicPr>
          <p:cNvPr id="15388" name="Picture 24">
            <a:extLst>
              <a:ext uri="{FF2B5EF4-FFF2-40B4-BE49-F238E27FC236}">
                <a16:creationId xmlns:a16="http://schemas.microsoft.com/office/drawing/2014/main" id="{0C82B0C7-EF91-6A90-53C1-CB86D8A78A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640"/>
          <a:stretch/>
        </p:blipFill>
        <p:spPr bwMode="auto">
          <a:xfrm>
            <a:off x="1967107" y="1521673"/>
            <a:ext cx="5330615" cy="2277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15389" name="Group 25">
            <a:extLst>
              <a:ext uri="{FF2B5EF4-FFF2-40B4-BE49-F238E27FC236}">
                <a16:creationId xmlns:a16="http://schemas.microsoft.com/office/drawing/2014/main" id="{ABE0C22D-FFC1-F039-557F-24EE42BB82E3}"/>
              </a:ext>
            </a:extLst>
          </p:cNvPr>
          <p:cNvGrpSpPr>
            <a:grpSpLocks/>
          </p:cNvGrpSpPr>
          <p:nvPr/>
        </p:nvGrpSpPr>
        <p:grpSpPr bwMode="auto">
          <a:xfrm>
            <a:off x="347535" y="1302356"/>
            <a:ext cx="518016" cy="3481462"/>
            <a:chOff x="227" y="839"/>
            <a:chExt cx="272" cy="1704"/>
          </a:xfrm>
        </p:grpSpPr>
        <p:sp>
          <p:nvSpPr>
            <p:cNvPr id="15393" name="AutoShape 26">
              <a:extLst>
                <a:ext uri="{FF2B5EF4-FFF2-40B4-BE49-F238E27FC236}">
                  <a16:creationId xmlns:a16="http://schemas.microsoft.com/office/drawing/2014/main" id="{F972BA77-716F-36BB-1542-5FC2B96E9B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1" y="839"/>
              <a:ext cx="67" cy="1704"/>
            </a:xfrm>
            <a:prstGeom prst="downArrow">
              <a:avLst>
                <a:gd name="adj1" fmla="val 61194"/>
                <a:gd name="adj2" fmla="val 154363"/>
              </a:avLst>
            </a:prstGeom>
            <a:noFill/>
            <a:ln w="9360">
              <a:solidFill>
                <a:srgbClr val="31A0B4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 altLang="x-none" sz="2159">
                <a:latin typeface="Arial Narrow" panose="020B0606020202030204" pitchFamily="34" charset="0"/>
              </a:endParaRPr>
            </a:p>
          </p:txBody>
        </p:sp>
        <p:sp>
          <p:nvSpPr>
            <p:cNvPr id="15394" name="Text Box 27">
              <a:extLst>
                <a:ext uri="{FF2B5EF4-FFF2-40B4-BE49-F238E27FC236}">
                  <a16:creationId xmlns:a16="http://schemas.microsoft.com/office/drawing/2014/main" id="{E607C20C-02A5-A009-194D-5B08190FF10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-5400000">
              <a:off x="-122" y="1429"/>
              <a:ext cx="869" cy="1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0" bIns="0"/>
            <a:lstStyle>
              <a:lvl1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cs typeface="Arial Unicode MS" pitchFamily="32" charset="0"/>
                </a:defRPr>
              </a:lvl1pPr>
              <a:lvl2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cs typeface="Arial Unicode MS" pitchFamily="32" charset="0"/>
                </a:defRPr>
              </a:lvl2pPr>
              <a:lvl3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cs typeface="Arial Unicode MS" pitchFamily="32" charset="0"/>
                </a:defRPr>
              </a:lvl3pPr>
              <a:lvl4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cs typeface="Arial Unicode MS" pitchFamily="32" charset="0"/>
                </a:defRPr>
              </a:lvl4pPr>
              <a:lvl5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cs typeface="Arial Unicode MS" pitchFamily="32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cs typeface="Arial Unicode MS" pitchFamily="32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cs typeface="Arial Unicode MS" pitchFamily="32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cs typeface="Arial Unicode MS" pitchFamily="32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cs typeface="Arial Unicode MS" pitchFamily="32" charset="0"/>
                </a:defRPr>
              </a:lvl9pPr>
            </a:lstStyle>
            <a:p>
              <a:pPr eaLnBrk="1" hangingPunct="1"/>
              <a:r>
                <a:rPr lang="de-DE" altLang="x-none" sz="2159" dirty="0">
                  <a:solidFill>
                    <a:schemeClr val="tx1"/>
                  </a:solidFill>
                  <a:latin typeface="Arial Narrow" panose="020B0606020202030204" pitchFamily="34" charset="0"/>
                </a:rPr>
                <a:t>Verflüssigung </a:t>
              </a:r>
              <a:r>
                <a:rPr lang="de-DE" altLang="x-none" sz="2159" dirty="0">
                  <a:solidFill>
                    <a:schemeClr val="tx1"/>
                  </a:solidFill>
                  <a:latin typeface="Arial Narrow" panose="020B0606020202030204" pitchFamily="34" charset="0"/>
                  <a:sym typeface="Wingdings" panose="05000000000000000000" pitchFamily="2" charset="2"/>
                </a:rPr>
                <a:t> Bakterien</a:t>
              </a:r>
              <a:endParaRPr lang="de-DE" altLang="x-none" sz="2159" dirty="0">
                <a:solidFill>
                  <a:schemeClr val="tx1"/>
                </a:solidFill>
                <a:latin typeface="Arial Narrow" panose="020B0606020202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07170440"/>
      </p:ext>
    </p:extLst>
  </p:cSld>
  <p:clrMapOvr>
    <a:masterClrMapping/>
  </p:clrMapOvr>
  <p:transition spd="slow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Foliennummernplatzhalter 2"/>
          <p:cNvSpPr>
            <a:spLocks noGrp="1"/>
          </p:cNvSpPr>
          <p:nvPr>
            <p:ph type="sldNum" sz="quarter" idx="10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538981" algn="l"/>
                <a:tab pos="1077960" algn="l"/>
                <a:tab pos="1616941" algn="l"/>
              </a:tabLst>
              <a:defRPr>
                <a:solidFill>
                  <a:schemeClr val="bg1"/>
                </a:solidFill>
                <a:latin typeface="Arial" charset="0"/>
                <a:cs typeface="Arial Unicode MS" pitchFamily="32" charset="0"/>
              </a:defRPr>
            </a:lvl1pPr>
            <a:lvl2pPr eaLnBrk="0" hangingPunct="0">
              <a:tabLst>
                <a:tab pos="538981" algn="l"/>
                <a:tab pos="1077960" algn="l"/>
                <a:tab pos="1616941" algn="l"/>
              </a:tabLst>
              <a:defRPr>
                <a:solidFill>
                  <a:schemeClr val="bg1"/>
                </a:solidFill>
                <a:latin typeface="Arial" charset="0"/>
                <a:cs typeface="Arial Unicode MS" pitchFamily="32" charset="0"/>
              </a:defRPr>
            </a:lvl2pPr>
            <a:lvl3pPr eaLnBrk="0" hangingPunct="0">
              <a:tabLst>
                <a:tab pos="538981" algn="l"/>
                <a:tab pos="1077960" algn="l"/>
                <a:tab pos="1616941" algn="l"/>
              </a:tabLst>
              <a:defRPr>
                <a:solidFill>
                  <a:schemeClr val="bg1"/>
                </a:solidFill>
                <a:latin typeface="Arial" charset="0"/>
                <a:cs typeface="Arial Unicode MS" pitchFamily="32" charset="0"/>
              </a:defRPr>
            </a:lvl3pPr>
            <a:lvl4pPr eaLnBrk="0" hangingPunct="0">
              <a:tabLst>
                <a:tab pos="538981" algn="l"/>
                <a:tab pos="1077960" algn="l"/>
                <a:tab pos="1616941" algn="l"/>
              </a:tabLst>
              <a:defRPr>
                <a:solidFill>
                  <a:schemeClr val="bg1"/>
                </a:solidFill>
                <a:latin typeface="Arial" charset="0"/>
                <a:cs typeface="Arial Unicode MS" pitchFamily="32" charset="0"/>
              </a:defRPr>
            </a:lvl4pPr>
            <a:lvl5pPr eaLnBrk="0" hangingPunct="0">
              <a:tabLst>
                <a:tab pos="538981" algn="l"/>
                <a:tab pos="1077960" algn="l"/>
                <a:tab pos="1616941" algn="l"/>
              </a:tabLst>
              <a:defRPr>
                <a:solidFill>
                  <a:schemeClr val="bg1"/>
                </a:solidFill>
                <a:latin typeface="Arial" charset="0"/>
                <a:cs typeface="Arial Unicode MS" pitchFamily="32" charset="0"/>
              </a:defRPr>
            </a:lvl5pPr>
            <a:lvl6pPr marL="3016766" indent="-274251" defTabSz="538981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538981" algn="l"/>
                <a:tab pos="1077960" algn="l"/>
                <a:tab pos="1616941" algn="l"/>
              </a:tabLst>
              <a:defRPr>
                <a:solidFill>
                  <a:schemeClr val="bg1"/>
                </a:solidFill>
                <a:latin typeface="Arial" charset="0"/>
                <a:cs typeface="Arial Unicode MS" pitchFamily="32" charset="0"/>
              </a:defRPr>
            </a:lvl6pPr>
            <a:lvl7pPr marL="3565268" indent="-274251" defTabSz="538981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538981" algn="l"/>
                <a:tab pos="1077960" algn="l"/>
                <a:tab pos="1616941" algn="l"/>
              </a:tabLst>
              <a:defRPr>
                <a:solidFill>
                  <a:schemeClr val="bg1"/>
                </a:solidFill>
                <a:latin typeface="Arial" charset="0"/>
                <a:cs typeface="Arial Unicode MS" pitchFamily="32" charset="0"/>
              </a:defRPr>
            </a:lvl7pPr>
            <a:lvl8pPr marL="4113771" indent="-274251" defTabSz="538981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538981" algn="l"/>
                <a:tab pos="1077960" algn="l"/>
                <a:tab pos="1616941" algn="l"/>
              </a:tabLst>
              <a:defRPr>
                <a:solidFill>
                  <a:schemeClr val="bg1"/>
                </a:solidFill>
                <a:latin typeface="Arial" charset="0"/>
                <a:cs typeface="Arial Unicode MS" pitchFamily="32" charset="0"/>
              </a:defRPr>
            </a:lvl8pPr>
            <a:lvl9pPr marL="4662274" indent="-274251" defTabSz="538981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538981" algn="l"/>
                <a:tab pos="1077960" algn="l"/>
                <a:tab pos="1616941" algn="l"/>
              </a:tabLst>
              <a:defRPr>
                <a:solidFill>
                  <a:schemeClr val="bg1"/>
                </a:solidFill>
                <a:latin typeface="Arial" charset="0"/>
                <a:cs typeface="Arial Unicode MS" pitchFamily="32" charset="0"/>
              </a:defRPr>
            </a:lvl9pPr>
          </a:lstStyle>
          <a:p>
            <a:pPr eaLnBrk="1" hangingPunct="1"/>
            <a:fld id="{882AA6BD-CCF3-4F1E-9673-CE9852B471F2}" type="slidenum">
              <a:rPr lang="de-DE" altLang="x-none">
                <a:solidFill>
                  <a:srgbClr val="FFFFFF"/>
                </a:solidFill>
                <a:cs typeface="Segoe UI" charset="0"/>
              </a:rPr>
              <a:pPr eaLnBrk="1" hangingPunct="1"/>
              <a:t>15</a:t>
            </a:fld>
            <a:endParaRPr lang="de-DE" altLang="x-none">
              <a:solidFill>
                <a:srgbClr val="FFFFFF"/>
              </a:solidFill>
              <a:cs typeface="Segoe UI" charset="0"/>
            </a:endParaRPr>
          </a:p>
        </p:txBody>
      </p:sp>
      <p:sp>
        <p:nvSpPr>
          <p:cNvPr id="17411" name="Fußzeilenplatzhalter 3"/>
          <p:cNvSpPr>
            <a:spLocks noGrp="1"/>
          </p:cNvSpPr>
          <p:nvPr>
            <p:ph type="ftr" sz="quarter" idx="11"/>
          </p:nvPr>
        </p:nvSpPr>
        <p:spPr bwMode="auto">
          <a:xfrm>
            <a:off x="2160588" y="5532438"/>
            <a:ext cx="4822825" cy="184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ctr" defTabSz="449263" rtl="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</a:tabLst>
              <a:defRPr sz="1000" kern="1200">
                <a:solidFill>
                  <a:srgbClr val="FFFFFF"/>
                </a:solidFill>
                <a:latin typeface="Arial" charset="0"/>
                <a:ea typeface="+mn-ea"/>
                <a:cs typeface="Segoe UI" charset="0"/>
              </a:defRPr>
            </a:lvl1pPr>
            <a:lvl2pPr marL="742950" indent="-28575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kern="1200">
                <a:solidFill>
                  <a:schemeClr val="bg1"/>
                </a:solidFill>
                <a:latin typeface="Arial" charset="0"/>
                <a:ea typeface="+mn-ea"/>
                <a:cs typeface="Arial Unicode MS" pitchFamily="32" charset="0"/>
              </a:defRPr>
            </a:lvl2pPr>
            <a:lvl3pPr marL="11430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kern="1200">
                <a:solidFill>
                  <a:schemeClr val="bg1"/>
                </a:solidFill>
                <a:latin typeface="Arial" charset="0"/>
                <a:ea typeface="+mn-ea"/>
                <a:cs typeface="Arial Unicode MS" pitchFamily="32" charset="0"/>
              </a:defRPr>
            </a:lvl3pPr>
            <a:lvl4pPr marL="16002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kern="1200">
                <a:solidFill>
                  <a:schemeClr val="bg1"/>
                </a:solidFill>
                <a:latin typeface="Arial" charset="0"/>
                <a:ea typeface="+mn-ea"/>
                <a:cs typeface="Arial Unicode MS" pitchFamily="32" charset="0"/>
              </a:defRPr>
            </a:lvl4pPr>
            <a:lvl5pPr marL="20574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kern="1200">
                <a:solidFill>
                  <a:schemeClr val="bg1"/>
                </a:solidFill>
                <a:latin typeface="Arial" charset="0"/>
                <a:ea typeface="+mn-ea"/>
                <a:cs typeface="Arial Unicode MS" pitchFamily="32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bg1"/>
                </a:solidFill>
                <a:latin typeface="Arial" charset="0"/>
                <a:ea typeface="+mn-ea"/>
                <a:cs typeface="Arial Unicode MS" pitchFamily="32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bg1"/>
                </a:solidFill>
                <a:latin typeface="Arial" charset="0"/>
                <a:ea typeface="+mn-ea"/>
                <a:cs typeface="Arial Unicode MS" pitchFamily="32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bg1"/>
                </a:solidFill>
                <a:latin typeface="Arial" charset="0"/>
                <a:ea typeface="+mn-ea"/>
                <a:cs typeface="Arial Unicode MS" pitchFamily="32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bg1"/>
                </a:solidFill>
                <a:latin typeface="Arial" charset="0"/>
                <a:ea typeface="+mn-ea"/>
                <a:cs typeface="Arial Unicode MS" pitchFamily="32" charset="0"/>
              </a:defRPr>
            </a:lvl9pPr>
          </a:lstStyle>
          <a:p>
            <a:pPr eaLnBrk="1" hangingPunct="1"/>
            <a:r>
              <a:rPr lang="de-DE" altLang="x-none"/>
              <a:t>Grundlagen der Biogaserzeugung - Katrin Kayser - www.ibbk-biogas.de</a:t>
            </a:r>
            <a:endParaRPr lang="de-DE" altLang="x-none">
              <a:solidFill>
                <a:srgbClr val="FFFFFF"/>
              </a:solidFill>
              <a:cs typeface="Segoe UI" charset="0"/>
            </a:endParaRPr>
          </a:p>
        </p:txBody>
      </p:sp>
      <p:sp>
        <p:nvSpPr>
          <p:cNvPr id="17412" name="Datumsplatzhalter 4"/>
          <p:cNvSpPr>
            <a:spLocks noGrp="1"/>
          </p:cNvSpPr>
          <p:nvPr>
            <p:ph type="dt" sz="quarter" idx="12"/>
          </p:nvPr>
        </p:nvSpPr>
        <p:spPr bwMode="auto">
          <a:xfrm>
            <a:off x="457200" y="5532438"/>
            <a:ext cx="2128838" cy="184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l" defTabSz="449263" rtl="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 sz="1000" kern="1200">
                <a:solidFill>
                  <a:srgbClr val="FFFFFF"/>
                </a:solidFill>
                <a:latin typeface="Arial" charset="0"/>
                <a:ea typeface="+mn-ea"/>
                <a:cs typeface="Segoe UI" charset="0"/>
              </a:defRPr>
            </a:lvl1pPr>
            <a:lvl2pPr marL="742950" indent="-28575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kern="1200">
                <a:solidFill>
                  <a:schemeClr val="bg1"/>
                </a:solidFill>
                <a:latin typeface="Arial" charset="0"/>
                <a:ea typeface="+mn-ea"/>
                <a:cs typeface="Arial Unicode MS" pitchFamily="32" charset="0"/>
              </a:defRPr>
            </a:lvl2pPr>
            <a:lvl3pPr marL="11430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kern="1200">
                <a:solidFill>
                  <a:schemeClr val="bg1"/>
                </a:solidFill>
                <a:latin typeface="Arial" charset="0"/>
                <a:ea typeface="+mn-ea"/>
                <a:cs typeface="Arial Unicode MS" pitchFamily="32" charset="0"/>
              </a:defRPr>
            </a:lvl3pPr>
            <a:lvl4pPr marL="16002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kern="1200">
                <a:solidFill>
                  <a:schemeClr val="bg1"/>
                </a:solidFill>
                <a:latin typeface="Arial" charset="0"/>
                <a:ea typeface="+mn-ea"/>
                <a:cs typeface="Arial Unicode MS" pitchFamily="32" charset="0"/>
              </a:defRPr>
            </a:lvl4pPr>
            <a:lvl5pPr marL="20574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kern="1200">
                <a:solidFill>
                  <a:schemeClr val="bg1"/>
                </a:solidFill>
                <a:latin typeface="Arial" charset="0"/>
                <a:ea typeface="+mn-ea"/>
                <a:cs typeface="Arial Unicode MS" pitchFamily="32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bg1"/>
                </a:solidFill>
                <a:latin typeface="Arial" charset="0"/>
                <a:ea typeface="+mn-ea"/>
                <a:cs typeface="Arial Unicode MS" pitchFamily="32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bg1"/>
                </a:solidFill>
                <a:latin typeface="Arial" charset="0"/>
                <a:ea typeface="+mn-ea"/>
                <a:cs typeface="Arial Unicode MS" pitchFamily="32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bg1"/>
                </a:solidFill>
                <a:latin typeface="Arial" charset="0"/>
                <a:ea typeface="+mn-ea"/>
                <a:cs typeface="Arial Unicode MS" pitchFamily="32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bg1"/>
                </a:solidFill>
                <a:latin typeface="Arial" charset="0"/>
                <a:ea typeface="+mn-ea"/>
                <a:cs typeface="Arial Unicode MS" pitchFamily="32" charset="0"/>
              </a:defRPr>
            </a:lvl9pPr>
          </a:lstStyle>
          <a:p>
            <a:pPr eaLnBrk="1" hangingPunct="1"/>
            <a:r>
              <a:rPr lang="de-DE" altLang="x-none"/>
              <a:t>1. März 2023</a:t>
            </a:r>
            <a:endParaRPr lang="de-DE" altLang="x-none">
              <a:solidFill>
                <a:srgbClr val="FFFFFF"/>
              </a:solidFill>
              <a:cs typeface="Segoe UI" charset="0"/>
            </a:endParaRPr>
          </a:p>
        </p:txBody>
      </p:sp>
      <p:sp>
        <p:nvSpPr>
          <p:cNvPr id="17413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159611" y="274243"/>
            <a:ext cx="8427285" cy="1136970"/>
          </a:xfrm>
        </p:spPr>
        <p:txBody>
          <a:bodyPr/>
          <a:lstStyle/>
          <a:p>
            <a:pPr>
              <a:tabLst>
                <a:tab pos="0" algn="l"/>
                <a:tab pos="537076" algn="l"/>
                <a:tab pos="1076057" algn="l"/>
                <a:tab pos="1615036" algn="l"/>
                <a:tab pos="2154017" algn="l"/>
                <a:tab pos="2692997" algn="l"/>
                <a:tab pos="3231977" algn="l"/>
                <a:tab pos="3770957" algn="l"/>
                <a:tab pos="4309938" algn="l"/>
                <a:tab pos="4848917" algn="l"/>
                <a:tab pos="5387898" algn="l"/>
                <a:tab pos="5926878" algn="l"/>
                <a:tab pos="6465859" algn="l"/>
                <a:tab pos="7004838" algn="l"/>
                <a:tab pos="7543819" algn="l"/>
                <a:tab pos="8082799" algn="l"/>
                <a:tab pos="8621780" algn="l"/>
                <a:tab pos="9160759" algn="l"/>
                <a:tab pos="9699740" algn="l"/>
                <a:tab pos="10238720" algn="l"/>
                <a:tab pos="10777701" algn="l"/>
              </a:tabLst>
            </a:pPr>
            <a:r>
              <a:rPr lang="de-DE" altLang="x-none"/>
              <a:t>Abbauschritte</a:t>
            </a:r>
          </a:p>
        </p:txBody>
      </p:sp>
      <p:pic>
        <p:nvPicPr>
          <p:cNvPr id="174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586" y="1468348"/>
            <a:ext cx="9846115" cy="4923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7415" name="Text Box 3"/>
          <p:cNvSpPr txBox="1">
            <a:spLocks noChangeArrowheads="1"/>
          </p:cNvSpPr>
          <p:nvPr/>
        </p:nvSpPr>
        <p:spPr bwMode="auto">
          <a:xfrm>
            <a:off x="4757158" y="3542316"/>
            <a:ext cx="1382646" cy="32376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pitchFamily="32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pitchFamily="32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pitchFamily="32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pitchFamily="32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pitchFamily="32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pitchFamily="32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pitchFamily="32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pitchFamily="32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pitchFamily="32" charset="0"/>
              </a:defRPr>
            </a:lvl9pPr>
          </a:lstStyle>
          <a:p>
            <a:pPr eaLnBrk="1" hangingPunct="1"/>
            <a:r>
              <a:rPr lang="de-DE" altLang="x-none" sz="1920">
                <a:solidFill>
                  <a:srgbClr val="228B22"/>
                </a:solidFill>
              </a:rPr>
              <a:t>Biomasse</a:t>
            </a:r>
          </a:p>
        </p:txBody>
      </p:sp>
      <p:sp>
        <p:nvSpPr>
          <p:cNvPr id="17416" name="Text Box 4"/>
          <p:cNvSpPr txBox="1">
            <a:spLocks noChangeArrowheads="1"/>
          </p:cNvSpPr>
          <p:nvPr/>
        </p:nvSpPr>
        <p:spPr bwMode="auto">
          <a:xfrm>
            <a:off x="4757158" y="3542316"/>
            <a:ext cx="1382646" cy="32376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pitchFamily="32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pitchFamily="32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pitchFamily="32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pitchFamily="32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pitchFamily="32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pitchFamily="32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pitchFamily="32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pitchFamily="32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pitchFamily="32" charset="0"/>
              </a:defRPr>
            </a:lvl9pPr>
          </a:lstStyle>
          <a:p>
            <a:pPr eaLnBrk="1" hangingPunct="1"/>
            <a:r>
              <a:rPr lang="de-DE" altLang="x-none">
                <a:solidFill>
                  <a:srgbClr val="228B22"/>
                </a:solidFill>
              </a:rPr>
              <a:t>Biomasse</a:t>
            </a:r>
          </a:p>
        </p:txBody>
      </p:sp>
      <p:sp>
        <p:nvSpPr>
          <p:cNvPr id="17417" name="Text Box 5"/>
          <p:cNvSpPr txBox="1">
            <a:spLocks noChangeArrowheads="1"/>
          </p:cNvSpPr>
          <p:nvPr/>
        </p:nvSpPr>
        <p:spPr bwMode="auto">
          <a:xfrm>
            <a:off x="2294676" y="4707852"/>
            <a:ext cx="1382646" cy="5484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pitchFamily="32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pitchFamily="32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pitchFamily="32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pitchFamily="32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pitchFamily="32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pitchFamily="32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pitchFamily="32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pitchFamily="32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pitchFamily="32" charset="0"/>
              </a:defRPr>
            </a:lvl9pPr>
          </a:lstStyle>
          <a:p>
            <a:pPr eaLnBrk="1" hangingPunct="1"/>
            <a:r>
              <a:rPr lang="de-DE" altLang="x-none">
                <a:solidFill>
                  <a:srgbClr val="228B22"/>
                </a:solidFill>
              </a:rPr>
              <a:t>Zwischen-</a:t>
            </a:r>
            <a:br>
              <a:rPr lang="de-DE" altLang="x-none">
                <a:solidFill>
                  <a:srgbClr val="228B22"/>
                </a:solidFill>
              </a:rPr>
            </a:br>
            <a:r>
              <a:rPr lang="de-DE" altLang="x-none">
                <a:solidFill>
                  <a:srgbClr val="228B22"/>
                </a:solidFill>
              </a:rPr>
              <a:t>produkte</a:t>
            </a:r>
          </a:p>
        </p:txBody>
      </p:sp>
      <p:sp>
        <p:nvSpPr>
          <p:cNvPr id="17418" name="Text Box 6"/>
          <p:cNvSpPr txBox="1">
            <a:spLocks noChangeArrowheads="1"/>
          </p:cNvSpPr>
          <p:nvPr/>
        </p:nvSpPr>
        <p:spPr bwMode="auto">
          <a:xfrm>
            <a:off x="3892528" y="4837356"/>
            <a:ext cx="2245371" cy="38851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pitchFamily="32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pitchFamily="32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pitchFamily="32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pitchFamily="32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pitchFamily="32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pitchFamily="32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pitchFamily="32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pitchFamily="32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pitchFamily="32" charset="0"/>
              </a:defRPr>
            </a:lvl9pPr>
          </a:lstStyle>
          <a:p>
            <a:pPr eaLnBrk="1" hangingPunct="1"/>
            <a:r>
              <a:rPr lang="de-DE" altLang="x-none">
                <a:solidFill>
                  <a:srgbClr val="228B22"/>
                </a:solidFill>
              </a:rPr>
              <a:t>Fettsäureproduktion:</a:t>
            </a:r>
          </a:p>
        </p:txBody>
      </p:sp>
      <p:sp>
        <p:nvSpPr>
          <p:cNvPr id="17419" name="Text Box 7"/>
          <p:cNvSpPr txBox="1">
            <a:spLocks noChangeArrowheads="1"/>
          </p:cNvSpPr>
          <p:nvPr/>
        </p:nvSpPr>
        <p:spPr bwMode="auto">
          <a:xfrm>
            <a:off x="3892528" y="6090498"/>
            <a:ext cx="1209338" cy="38851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pitchFamily="32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pitchFamily="32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pitchFamily="32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pitchFamily="32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pitchFamily="32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pitchFamily="32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pitchFamily="32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pitchFamily="32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pitchFamily="32" charset="0"/>
              </a:defRPr>
            </a:lvl9pPr>
          </a:lstStyle>
          <a:p>
            <a:pPr eaLnBrk="1" hangingPunct="1"/>
            <a:r>
              <a:rPr lang="de-DE" altLang="x-none" sz="1680">
                <a:solidFill>
                  <a:srgbClr val="228B22"/>
                </a:solidFill>
              </a:rPr>
              <a:t>Buttersäure</a:t>
            </a:r>
          </a:p>
        </p:txBody>
      </p:sp>
      <p:sp>
        <p:nvSpPr>
          <p:cNvPr id="17420" name="Text Box 8"/>
          <p:cNvSpPr txBox="1">
            <a:spLocks noChangeArrowheads="1"/>
          </p:cNvSpPr>
          <p:nvPr/>
        </p:nvSpPr>
        <p:spPr bwMode="auto">
          <a:xfrm>
            <a:off x="6010300" y="6090499"/>
            <a:ext cx="1424544" cy="30090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pitchFamily="32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pitchFamily="32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pitchFamily="32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pitchFamily="32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pitchFamily="32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pitchFamily="32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pitchFamily="32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pitchFamily="32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pitchFamily="32" charset="0"/>
              </a:defRPr>
            </a:lvl9pPr>
          </a:lstStyle>
          <a:p>
            <a:pPr eaLnBrk="1" hangingPunct="1"/>
            <a:r>
              <a:rPr lang="de-DE" altLang="x-none" sz="1680">
                <a:solidFill>
                  <a:srgbClr val="228B22"/>
                </a:solidFill>
              </a:rPr>
              <a:t>Propionsäure</a:t>
            </a:r>
          </a:p>
        </p:txBody>
      </p:sp>
      <p:sp>
        <p:nvSpPr>
          <p:cNvPr id="17421" name="Text Box 9"/>
          <p:cNvSpPr txBox="1">
            <a:spLocks noChangeArrowheads="1"/>
          </p:cNvSpPr>
          <p:nvPr/>
        </p:nvSpPr>
        <p:spPr bwMode="auto">
          <a:xfrm>
            <a:off x="8169970" y="6090498"/>
            <a:ext cx="1209338" cy="38851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pitchFamily="32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pitchFamily="32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pitchFamily="32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pitchFamily="32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pitchFamily="32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pitchFamily="32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pitchFamily="32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pitchFamily="32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pitchFamily="32" charset="0"/>
              </a:defRPr>
            </a:lvl9pPr>
          </a:lstStyle>
          <a:p>
            <a:pPr eaLnBrk="1" hangingPunct="1"/>
            <a:r>
              <a:rPr lang="de-DE" altLang="x-none" sz="1680">
                <a:solidFill>
                  <a:srgbClr val="228B22"/>
                </a:solidFill>
              </a:rPr>
              <a:t>Essigsäure</a:t>
            </a:r>
          </a:p>
        </p:txBody>
      </p:sp>
      <p:sp>
        <p:nvSpPr>
          <p:cNvPr id="17422" name="Text Box 10"/>
          <p:cNvSpPr txBox="1">
            <a:spLocks noChangeArrowheads="1"/>
          </p:cNvSpPr>
          <p:nvPr/>
        </p:nvSpPr>
        <p:spPr bwMode="auto">
          <a:xfrm>
            <a:off x="7952860" y="4233639"/>
            <a:ext cx="1165536" cy="25710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pitchFamily="32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pitchFamily="32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pitchFamily="32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pitchFamily="32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pitchFamily="32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pitchFamily="32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pitchFamily="32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pitchFamily="32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pitchFamily="32" charset="0"/>
              </a:defRPr>
            </a:lvl9pPr>
          </a:lstStyle>
          <a:p>
            <a:pPr algn="ctr" eaLnBrk="1" hangingPunct="1"/>
            <a:r>
              <a:rPr lang="de-DE" altLang="x-none" sz="1680">
                <a:solidFill>
                  <a:srgbClr val="4682B4"/>
                </a:solidFill>
              </a:rPr>
              <a:t>Methan</a:t>
            </a:r>
          </a:p>
        </p:txBody>
      </p:sp>
      <p:sp>
        <p:nvSpPr>
          <p:cNvPr id="17423" name="Text Box 11"/>
          <p:cNvSpPr txBox="1">
            <a:spLocks noChangeArrowheads="1"/>
          </p:cNvSpPr>
          <p:nvPr/>
        </p:nvSpPr>
        <p:spPr bwMode="auto">
          <a:xfrm>
            <a:off x="9335506" y="4233640"/>
            <a:ext cx="1641654" cy="34470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pitchFamily="32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pitchFamily="32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pitchFamily="32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pitchFamily="32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pitchFamily="32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pitchFamily="32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pitchFamily="32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pitchFamily="32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pitchFamily="32" charset="0"/>
              </a:defRPr>
            </a:lvl9pPr>
          </a:lstStyle>
          <a:p>
            <a:pPr algn="ctr" eaLnBrk="1" hangingPunct="1"/>
            <a:r>
              <a:rPr lang="de-DE" altLang="x-none" sz="1680">
                <a:solidFill>
                  <a:srgbClr val="4682B4"/>
                </a:solidFill>
              </a:rPr>
              <a:t>Kohlendioxid</a:t>
            </a: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9A5D018C-9154-778D-7C1E-D57735BE8F4E}"/>
              </a:ext>
            </a:extLst>
          </p:cNvPr>
          <p:cNvSpPr/>
          <p:nvPr/>
        </p:nvSpPr>
        <p:spPr>
          <a:xfrm>
            <a:off x="8408524" y="4636290"/>
            <a:ext cx="1641654" cy="5484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14EFA93D-16DB-ADCA-D6C1-D0FC60AB86FA}"/>
              </a:ext>
            </a:extLst>
          </p:cNvPr>
          <p:cNvSpPr/>
          <p:nvPr/>
        </p:nvSpPr>
        <p:spPr>
          <a:xfrm>
            <a:off x="2007334" y="4578349"/>
            <a:ext cx="8142514" cy="2215636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DF150937-A1AA-7CCD-CC19-F65C41AAEE95}"/>
              </a:ext>
            </a:extLst>
          </p:cNvPr>
          <p:cNvSpPr/>
          <p:nvPr/>
        </p:nvSpPr>
        <p:spPr>
          <a:xfrm rot="16355442">
            <a:off x="10372248" y="5100904"/>
            <a:ext cx="1641654" cy="17931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215CA9-B058-0A16-6359-DF82B844B5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Foliennummernplatzhalter 1">
            <a:extLst>
              <a:ext uri="{FF2B5EF4-FFF2-40B4-BE49-F238E27FC236}">
                <a16:creationId xmlns:a16="http://schemas.microsoft.com/office/drawing/2014/main" id="{3637402E-6EC7-D5DF-0CD0-81DA9BAA5D3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538981" algn="l"/>
                <a:tab pos="1077960" algn="l"/>
                <a:tab pos="1616941" algn="l"/>
              </a:tabLst>
              <a:defRPr>
                <a:solidFill>
                  <a:schemeClr val="bg1"/>
                </a:solidFill>
                <a:latin typeface="Arial" charset="0"/>
                <a:cs typeface="Arial Unicode MS" pitchFamily="32" charset="0"/>
              </a:defRPr>
            </a:lvl1pPr>
            <a:lvl2pPr eaLnBrk="0" hangingPunct="0">
              <a:tabLst>
                <a:tab pos="538981" algn="l"/>
                <a:tab pos="1077960" algn="l"/>
                <a:tab pos="1616941" algn="l"/>
              </a:tabLst>
              <a:defRPr>
                <a:solidFill>
                  <a:schemeClr val="bg1"/>
                </a:solidFill>
                <a:latin typeface="Arial" charset="0"/>
                <a:cs typeface="Arial Unicode MS" pitchFamily="32" charset="0"/>
              </a:defRPr>
            </a:lvl2pPr>
            <a:lvl3pPr eaLnBrk="0" hangingPunct="0">
              <a:tabLst>
                <a:tab pos="538981" algn="l"/>
                <a:tab pos="1077960" algn="l"/>
                <a:tab pos="1616941" algn="l"/>
              </a:tabLst>
              <a:defRPr>
                <a:solidFill>
                  <a:schemeClr val="bg1"/>
                </a:solidFill>
                <a:latin typeface="Arial" charset="0"/>
                <a:cs typeface="Arial Unicode MS" pitchFamily="32" charset="0"/>
              </a:defRPr>
            </a:lvl3pPr>
            <a:lvl4pPr eaLnBrk="0" hangingPunct="0">
              <a:tabLst>
                <a:tab pos="538981" algn="l"/>
                <a:tab pos="1077960" algn="l"/>
                <a:tab pos="1616941" algn="l"/>
              </a:tabLst>
              <a:defRPr>
                <a:solidFill>
                  <a:schemeClr val="bg1"/>
                </a:solidFill>
                <a:latin typeface="Arial" charset="0"/>
                <a:cs typeface="Arial Unicode MS" pitchFamily="32" charset="0"/>
              </a:defRPr>
            </a:lvl4pPr>
            <a:lvl5pPr eaLnBrk="0" hangingPunct="0">
              <a:tabLst>
                <a:tab pos="538981" algn="l"/>
                <a:tab pos="1077960" algn="l"/>
                <a:tab pos="1616941" algn="l"/>
              </a:tabLst>
              <a:defRPr>
                <a:solidFill>
                  <a:schemeClr val="bg1"/>
                </a:solidFill>
                <a:latin typeface="Arial" charset="0"/>
                <a:cs typeface="Arial Unicode MS" pitchFamily="32" charset="0"/>
              </a:defRPr>
            </a:lvl5pPr>
            <a:lvl6pPr marL="3016766" indent="-274251" defTabSz="538981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538981" algn="l"/>
                <a:tab pos="1077960" algn="l"/>
                <a:tab pos="1616941" algn="l"/>
              </a:tabLst>
              <a:defRPr>
                <a:solidFill>
                  <a:schemeClr val="bg1"/>
                </a:solidFill>
                <a:latin typeface="Arial" charset="0"/>
                <a:cs typeface="Arial Unicode MS" pitchFamily="32" charset="0"/>
              </a:defRPr>
            </a:lvl6pPr>
            <a:lvl7pPr marL="3565268" indent="-274251" defTabSz="538981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538981" algn="l"/>
                <a:tab pos="1077960" algn="l"/>
                <a:tab pos="1616941" algn="l"/>
              </a:tabLst>
              <a:defRPr>
                <a:solidFill>
                  <a:schemeClr val="bg1"/>
                </a:solidFill>
                <a:latin typeface="Arial" charset="0"/>
                <a:cs typeface="Arial Unicode MS" pitchFamily="32" charset="0"/>
              </a:defRPr>
            </a:lvl7pPr>
            <a:lvl8pPr marL="4113771" indent="-274251" defTabSz="538981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538981" algn="l"/>
                <a:tab pos="1077960" algn="l"/>
                <a:tab pos="1616941" algn="l"/>
              </a:tabLst>
              <a:defRPr>
                <a:solidFill>
                  <a:schemeClr val="bg1"/>
                </a:solidFill>
                <a:latin typeface="Arial" charset="0"/>
                <a:cs typeface="Arial Unicode MS" pitchFamily="32" charset="0"/>
              </a:defRPr>
            </a:lvl8pPr>
            <a:lvl9pPr marL="4662274" indent="-274251" defTabSz="538981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538981" algn="l"/>
                <a:tab pos="1077960" algn="l"/>
                <a:tab pos="1616941" algn="l"/>
              </a:tabLst>
              <a:defRPr>
                <a:solidFill>
                  <a:schemeClr val="bg1"/>
                </a:solidFill>
                <a:latin typeface="Arial" charset="0"/>
                <a:cs typeface="Arial Unicode MS" pitchFamily="32" charset="0"/>
              </a:defRPr>
            </a:lvl9pPr>
          </a:lstStyle>
          <a:p>
            <a:pPr eaLnBrk="1" hangingPunct="1"/>
            <a:fld id="{34ED273E-19A3-4880-8DD2-1F8F80CF7A56}" type="slidenum">
              <a:rPr lang="de-DE" altLang="x-none">
                <a:solidFill>
                  <a:srgbClr val="FFFFFF"/>
                </a:solidFill>
                <a:latin typeface="Arial Narrow" panose="020B0606020202030204" pitchFamily="34" charset="0"/>
                <a:cs typeface="Segoe UI" charset="0"/>
              </a:rPr>
              <a:pPr eaLnBrk="1" hangingPunct="1"/>
              <a:t>16</a:t>
            </a:fld>
            <a:endParaRPr lang="de-DE" altLang="x-none">
              <a:solidFill>
                <a:srgbClr val="FFFFFF"/>
              </a:solidFill>
              <a:latin typeface="Arial Narrow" panose="020B0606020202030204" pitchFamily="34" charset="0"/>
              <a:cs typeface="Segoe UI" charset="0"/>
            </a:endParaRPr>
          </a:p>
        </p:txBody>
      </p:sp>
      <p:sp>
        <p:nvSpPr>
          <p:cNvPr id="15363" name="Fußzeilenplatzhalter 2">
            <a:extLst>
              <a:ext uri="{FF2B5EF4-FFF2-40B4-BE49-F238E27FC236}">
                <a16:creationId xmlns:a16="http://schemas.microsoft.com/office/drawing/2014/main" id="{C5B2E6B1-7096-41B0-D5BE-8C1195C3CB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2160588" y="5532438"/>
            <a:ext cx="4822825" cy="184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ctr" defTabSz="449263" rtl="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</a:tabLst>
              <a:defRPr sz="1000" kern="1200">
                <a:solidFill>
                  <a:srgbClr val="FFFFFF"/>
                </a:solidFill>
                <a:latin typeface="Arial" charset="0"/>
                <a:ea typeface="+mn-ea"/>
                <a:cs typeface="Segoe UI" charset="0"/>
              </a:defRPr>
            </a:lvl1pPr>
            <a:lvl2pPr marL="742950" indent="-28575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kern="1200">
                <a:solidFill>
                  <a:schemeClr val="bg1"/>
                </a:solidFill>
                <a:latin typeface="Arial" charset="0"/>
                <a:ea typeface="+mn-ea"/>
                <a:cs typeface="Arial Unicode MS" pitchFamily="32" charset="0"/>
              </a:defRPr>
            </a:lvl2pPr>
            <a:lvl3pPr marL="11430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kern="1200">
                <a:solidFill>
                  <a:schemeClr val="bg1"/>
                </a:solidFill>
                <a:latin typeface="Arial" charset="0"/>
                <a:ea typeface="+mn-ea"/>
                <a:cs typeface="Arial Unicode MS" pitchFamily="32" charset="0"/>
              </a:defRPr>
            </a:lvl3pPr>
            <a:lvl4pPr marL="16002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kern="1200">
                <a:solidFill>
                  <a:schemeClr val="bg1"/>
                </a:solidFill>
                <a:latin typeface="Arial" charset="0"/>
                <a:ea typeface="+mn-ea"/>
                <a:cs typeface="Arial Unicode MS" pitchFamily="32" charset="0"/>
              </a:defRPr>
            </a:lvl4pPr>
            <a:lvl5pPr marL="20574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kern="1200">
                <a:solidFill>
                  <a:schemeClr val="bg1"/>
                </a:solidFill>
                <a:latin typeface="Arial" charset="0"/>
                <a:ea typeface="+mn-ea"/>
                <a:cs typeface="Arial Unicode MS" pitchFamily="32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bg1"/>
                </a:solidFill>
                <a:latin typeface="Arial" charset="0"/>
                <a:ea typeface="+mn-ea"/>
                <a:cs typeface="Arial Unicode MS" pitchFamily="32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bg1"/>
                </a:solidFill>
                <a:latin typeface="Arial" charset="0"/>
                <a:ea typeface="+mn-ea"/>
                <a:cs typeface="Arial Unicode MS" pitchFamily="32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bg1"/>
                </a:solidFill>
                <a:latin typeface="Arial" charset="0"/>
                <a:ea typeface="+mn-ea"/>
                <a:cs typeface="Arial Unicode MS" pitchFamily="32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bg1"/>
                </a:solidFill>
                <a:latin typeface="Arial" charset="0"/>
                <a:ea typeface="+mn-ea"/>
                <a:cs typeface="Arial Unicode MS" pitchFamily="32" charset="0"/>
              </a:defRPr>
            </a:lvl9pPr>
          </a:lstStyle>
          <a:p>
            <a:pPr eaLnBrk="1" hangingPunct="1"/>
            <a:r>
              <a:rPr lang="de-DE" altLang="x-none">
                <a:latin typeface="Arial Narrow" panose="020B0606020202030204" pitchFamily="34" charset="0"/>
              </a:rPr>
              <a:t>Grundlagen der Biogaserzeugung - Katrin Kayser - www.ibbk-biogas.de</a:t>
            </a:r>
            <a:endParaRPr lang="de-DE" altLang="x-none">
              <a:solidFill>
                <a:srgbClr val="FFFFFF"/>
              </a:solidFill>
              <a:latin typeface="Arial Narrow" panose="020B0606020202030204" pitchFamily="34" charset="0"/>
            </a:endParaRPr>
          </a:p>
        </p:txBody>
      </p:sp>
      <p:sp>
        <p:nvSpPr>
          <p:cNvPr id="15364" name="Datumsplatzhalter 3">
            <a:extLst>
              <a:ext uri="{FF2B5EF4-FFF2-40B4-BE49-F238E27FC236}">
                <a16:creationId xmlns:a16="http://schemas.microsoft.com/office/drawing/2014/main" id="{FE80375F-4CD1-EF3E-25F5-9F0091070AE8}"/>
              </a:ext>
            </a:extLst>
          </p:cNvPr>
          <p:cNvSpPr>
            <a:spLocks noGrp="1"/>
          </p:cNvSpPr>
          <p:nvPr>
            <p:ph type="dt" sz="quarter" idx="12"/>
          </p:nvPr>
        </p:nvSpPr>
        <p:spPr bwMode="auto">
          <a:xfrm>
            <a:off x="457200" y="5532438"/>
            <a:ext cx="2128838" cy="184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l" defTabSz="449263" rtl="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 sz="1000" kern="1200">
                <a:solidFill>
                  <a:srgbClr val="FFFFFF"/>
                </a:solidFill>
                <a:latin typeface="Arial" charset="0"/>
                <a:ea typeface="+mn-ea"/>
                <a:cs typeface="Segoe UI" charset="0"/>
              </a:defRPr>
            </a:lvl1pPr>
            <a:lvl2pPr marL="742950" indent="-28575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kern="1200">
                <a:solidFill>
                  <a:schemeClr val="bg1"/>
                </a:solidFill>
                <a:latin typeface="Arial" charset="0"/>
                <a:ea typeface="+mn-ea"/>
                <a:cs typeface="Arial Unicode MS" pitchFamily="32" charset="0"/>
              </a:defRPr>
            </a:lvl2pPr>
            <a:lvl3pPr marL="11430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kern="1200">
                <a:solidFill>
                  <a:schemeClr val="bg1"/>
                </a:solidFill>
                <a:latin typeface="Arial" charset="0"/>
                <a:ea typeface="+mn-ea"/>
                <a:cs typeface="Arial Unicode MS" pitchFamily="32" charset="0"/>
              </a:defRPr>
            </a:lvl3pPr>
            <a:lvl4pPr marL="16002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kern="1200">
                <a:solidFill>
                  <a:schemeClr val="bg1"/>
                </a:solidFill>
                <a:latin typeface="Arial" charset="0"/>
                <a:ea typeface="+mn-ea"/>
                <a:cs typeface="Arial Unicode MS" pitchFamily="32" charset="0"/>
              </a:defRPr>
            </a:lvl4pPr>
            <a:lvl5pPr marL="20574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kern="1200">
                <a:solidFill>
                  <a:schemeClr val="bg1"/>
                </a:solidFill>
                <a:latin typeface="Arial" charset="0"/>
                <a:ea typeface="+mn-ea"/>
                <a:cs typeface="Arial Unicode MS" pitchFamily="32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bg1"/>
                </a:solidFill>
                <a:latin typeface="Arial" charset="0"/>
                <a:ea typeface="+mn-ea"/>
                <a:cs typeface="Arial Unicode MS" pitchFamily="32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bg1"/>
                </a:solidFill>
                <a:latin typeface="Arial" charset="0"/>
                <a:ea typeface="+mn-ea"/>
                <a:cs typeface="Arial Unicode MS" pitchFamily="32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bg1"/>
                </a:solidFill>
                <a:latin typeface="Arial" charset="0"/>
                <a:ea typeface="+mn-ea"/>
                <a:cs typeface="Arial Unicode MS" pitchFamily="32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bg1"/>
                </a:solidFill>
                <a:latin typeface="Arial" charset="0"/>
                <a:ea typeface="+mn-ea"/>
                <a:cs typeface="Arial Unicode MS" pitchFamily="32" charset="0"/>
              </a:defRPr>
            </a:lvl9pPr>
          </a:lstStyle>
          <a:p>
            <a:pPr eaLnBrk="1" hangingPunct="1"/>
            <a:r>
              <a:rPr lang="de-DE" altLang="x-none">
                <a:latin typeface="Arial Narrow" panose="020B0606020202030204" pitchFamily="34" charset="0"/>
              </a:rPr>
              <a:t>1. März 2023</a:t>
            </a:r>
            <a:endParaRPr lang="de-DE" altLang="x-none">
              <a:solidFill>
                <a:srgbClr val="FFFFFF"/>
              </a:solidFill>
              <a:latin typeface="Arial Narrow" panose="020B0606020202030204" pitchFamily="34" charset="0"/>
            </a:endParaRPr>
          </a:p>
        </p:txBody>
      </p:sp>
      <p:sp>
        <p:nvSpPr>
          <p:cNvPr id="15365" name="Text Box 1">
            <a:extLst>
              <a:ext uri="{FF2B5EF4-FFF2-40B4-BE49-F238E27FC236}">
                <a16:creationId xmlns:a16="http://schemas.microsoft.com/office/drawing/2014/main" id="{DD0D0338-FC0D-9A65-D830-937285DCA6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9611" y="274243"/>
            <a:ext cx="8823415" cy="1136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pitchFamily="32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pitchFamily="32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pitchFamily="32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pitchFamily="32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pitchFamily="32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pitchFamily="32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pitchFamily="32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pitchFamily="32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pitchFamily="32" charset="0"/>
              </a:defRPr>
            </a:lvl9pPr>
          </a:lstStyle>
          <a:p>
            <a:pPr eaLnBrk="1" hangingPunct="1">
              <a:lnSpc>
                <a:spcPct val="93000"/>
              </a:lnSpc>
              <a:buClrTx/>
              <a:buFontTx/>
              <a:buNone/>
            </a:pPr>
            <a:r>
              <a:rPr lang="de-DE" altLang="x-none" sz="4319" dirty="0">
                <a:solidFill>
                  <a:schemeClr val="tx1"/>
                </a:solidFill>
                <a:latin typeface="Arial Narrow" panose="020B0606020202030204" pitchFamily="34" charset="0"/>
              </a:rPr>
              <a:t>Abbauschritte</a:t>
            </a:r>
          </a:p>
        </p:txBody>
      </p:sp>
      <p:pic>
        <p:nvPicPr>
          <p:cNvPr id="15388" name="Picture 24">
            <a:extLst>
              <a:ext uri="{FF2B5EF4-FFF2-40B4-BE49-F238E27FC236}">
                <a16:creationId xmlns:a16="http://schemas.microsoft.com/office/drawing/2014/main" id="{74628EDF-389B-1C96-5431-ABE2721A42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7107" y="1521673"/>
            <a:ext cx="5330615" cy="48087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15389" name="Group 25">
            <a:extLst>
              <a:ext uri="{FF2B5EF4-FFF2-40B4-BE49-F238E27FC236}">
                <a16:creationId xmlns:a16="http://schemas.microsoft.com/office/drawing/2014/main" id="{0AE769D5-5C03-8687-3391-ABC507D2D69E}"/>
              </a:ext>
            </a:extLst>
          </p:cNvPr>
          <p:cNvGrpSpPr>
            <a:grpSpLocks/>
          </p:cNvGrpSpPr>
          <p:nvPr/>
        </p:nvGrpSpPr>
        <p:grpSpPr bwMode="auto">
          <a:xfrm>
            <a:off x="1066293" y="1597851"/>
            <a:ext cx="493258" cy="3245219"/>
            <a:chOff x="239" y="839"/>
            <a:chExt cx="259" cy="1704"/>
          </a:xfrm>
        </p:grpSpPr>
        <p:sp>
          <p:nvSpPr>
            <p:cNvPr id="15393" name="AutoShape 26">
              <a:extLst>
                <a:ext uri="{FF2B5EF4-FFF2-40B4-BE49-F238E27FC236}">
                  <a16:creationId xmlns:a16="http://schemas.microsoft.com/office/drawing/2014/main" id="{79FEA3D2-AFD9-1515-ED65-DF13413CB3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1" y="839"/>
              <a:ext cx="67" cy="1704"/>
            </a:xfrm>
            <a:prstGeom prst="downArrow">
              <a:avLst>
                <a:gd name="adj1" fmla="val 61194"/>
                <a:gd name="adj2" fmla="val 154363"/>
              </a:avLst>
            </a:prstGeom>
            <a:noFill/>
            <a:ln w="9360">
              <a:solidFill>
                <a:srgbClr val="31A0B4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 altLang="x-none" sz="2159">
                <a:latin typeface="Arial Narrow" panose="020B0606020202030204" pitchFamily="34" charset="0"/>
              </a:endParaRPr>
            </a:p>
          </p:txBody>
        </p:sp>
        <p:sp>
          <p:nvSpPr>
            <p:cNvPr id="15394" name="Text Box 27">
              <a:extLst>
                <a:ext uri="{FF2B5EF4-FFF2-40B4-BE49-F238E27FC236}">
                  <a16:creationId xmlns:a16="http://schemas.microsoft.com/office/drawing/2014/main" id="{FEC1837F-701D-D7DD-AC4A-E0D45767F46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-110" y="1429"/>
              <a:ext cx="869" cy="1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0" bIns="0"/>
            <a:lstStyle>
              <a:lvl1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cs typeface="Arial Unicode MS" pitchFamily="32" charset="0"/>
                </a:defRPr>
              </a:lvl1pPr>
              <a:lvl2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cs typeface="Arial Unicode MS" pitchFamily="32" charset="0"/>
                </a:defRPr>
              </a:lvl2pPr>
              <a:lvl3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cs typeface="Arial Unicode MS" pitchFamily="32" charset="0"/>
                </a:defRPr>
              </a:lvl3pPr>
              <a:lvl4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cs typeface="Arial Unicode MS" pitchFamily="32" charset="0"/>
                </a:defRPr>
              </a:lvl4pPr>
              <a:lvl5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cs typeface="Arial Unicode MS" pitchFamily="32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cs typeface="Arial Unicode MS" pitchFamily="32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cs typeface="Arial Unicode MS" pitchFamily="32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cs typeface="Arial Unicode MS" pitchFamily="32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cs typeface="Arial Unicode MS" pitchFamily="32" charset="0"/>
                </a:defRPr>
              </a:lvl9pPr>
            </a:lstStyle>
            <a:p>
              <a:pPr eaLnBrk="1" hangingPunct="1"/>
              <a:r>
                <a:rPr lang="de-DE" altLang="x-none" sz="2159" dirty="0">
                  <a:solidFill>
                    <a:schemeClr val="tx1"/>
                  </a:solidFill>
                  <a:latin typeface="Arial Narrow" panose="020B0606020202030204" pitchFamily="34" charset="0"/>
                </a:rPr>
                <a:t>Verflüssigung Bakterien</a:t>
              </a:r>
            </a:p>
          </p:txBody>
        </p:sp>
      </p:grpSp>
      <p:grpSp>
        <p:nvGrpSpPr>
          <p:cNvPr id="15390" name="Group 28">
            <a:extLst>
              <a:ext uri="{FF2B5EF4-FFF2-40B4-BE49-F238E27FC236}">
                <a16:creationId xmlns:a16="http://schemas.microsoft.com/office/drawing/2014/main" id="{7F38720D-FAE3-B008-D70C-698F42949464}"/>
              </a:ext>
            </a:extLst>
          </p:cNvPr>
          <p:cNvGrpSpPr>
            <a:grpSpLocks/>
          </p:cNvGrpSpPr>
          <p:nvPr/>
        </p:nvGrpSpPr>
        <p:grpSpPr bwMode="auto">
          <a:xfrm>
            <a:off x="312122" y="4620246"/>
            <a:ext cx="617049" cy="1683552"/>
            <a:chOff x="-157" y="2426"/>
            <a:chExt cx="324" cy="884"/>
          </a:xfrm>
        </p:grpSpPr>
        <p:sp>
          <p:nvSpPr>
            <p:cNvPr id="15391" name="AutoShape 29">
              <a:extLst>
                <a:ext uri="{FF2B5EF4-FFF2-40B4-BE49-F238E27FC236}">
                  <a16:creationId xmlns:a16="http://schemas.microsoft.com/office/drawing/2014/main" id="{763CB3A4-7C2F-7F5F-0E38-94FEC7B2F8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" y="2426"/>
              <a:ext cx="90" cy="884"/>
            </a:xfrm>
            <a:prstGeom prst="downArrow">
              <a:avLst>
                <a:gd name="adj1" fmla="val 52120"/>
                <a:gd name="adj2" fmla="val 112774"/>
              </a:avLst>
            </a:prstGeom>
            <a:solidFill>
              <a:srgbClr val="FFFFFF"/>
            </a:solidFill>
            <a:ln w="9360">
              <a:solidFill>
                <a:srgbClr val="C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 altLang="x-none" sz="2159">
                <a:latin typeface="Arial Narrow" panose="020B0606020202030204" pitchFamily="34" charset="0"/>
              </a:endParaRPr>
            </a:p>
          </p:txBody>
        </p:sp>
        <p:sp>
          <p:nvSpPr>
            <p:cNvPr id="15392" name="Text Box 30">
              <a:extLst>
                <a:ext uri="{FF2B5EF4-FFF2-40B4-BE49-F238E27FC236}">
                  <a16:creationId xmlns:a16="http://schemas.microsoft.com/office/drawing/2014/main" id="{35D1A566-D4BE-E6E4-158C-A000B8642E8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-434" y="2782"/>
              <a:ext cx="725" cy="1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0" bIns="0"/>
            <a:lstStyle>
              <a:lvl1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cs typeface="Arial Unicode MS" pitchFamily="32" charset="0"/>
                </a:defRPr>
              </a:lvl1pPr>
              <a:lvl2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cs typeface="Arial Unicode MS" pitchFamily="32" charset="0"/>
                </a:defRPr>
              </a:lvl2pPr>
              <a:lvl3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cs typeface="Arial Unicode MS" pitchFamily="32" charset="0"/>
                </a:defRPr>
              </a:lvl3pPr>
              <a:lvl4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cs typeface="Arial Unicode MS" pitchFamily="32" charset="0"/>
                </a:defRPr>
              </a:lvl4pPr>
              <a:lvl5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cs typeface="Arial Unicode MS" pitchFamily="32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cs typeface="Arial Unicode MS" pitchFamily="32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cs typeface="Arial Unicode MS" pitchFamily="32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cs typeface="Arial Unicode MS" pitchFamily="32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cs typeface="Arial Unicode MS" pitchFamily="32" charset="0"/>
                </a:defRPr>
              </a:lvl9pPr>
            </a:lstStyle>
            <a:p>
              <a:pPr eaLnBrk="1" hangingPunct="1"/>
              <a:r>
                <a:rPr lang="de-DE" altLang="x-none" sz="2159" dirty="0" err="1">
                  <a:solidFill>
                    <a:schemeClr val="tx1"/>
                  </a:solidFill>
                  <a:latin typeface="Arial Narrow" panose="020B0606020202030204" pitchFamily="34" charset="0"/>
                </a:rPr>
                <a:t>Gasbildugn</a:t>
              </a:r>
              <a:r>
                <a:rPr lang="de-DE" altLang="x-none" sz="2159" dirty="0">
                  <a:solidFill>
                    <a:schemeClr val="tx1"/>
                  </a:solidFill>
                  <a:latin typeface="Arial Narrow" panose="020B0606020202030204" pitchFamily="34" charset="0"/>
                </a:rPr>
                <a:t> </a:t>
              </a:r>
              <a:r>
                <a:rPr lang="de-DE" altLang="x-none" sz="2159" dirty="0" err="1">
                  <a:solidFill>
                    <a:schemeClr val="tx1"/>
                  </a:solidFill>
                  <a:latin typeface="Arial Narrow" panose="020B0606020202030204" pitchFamily="34" charset="0"/>
                </a:rPr>
                <a:t>Archaen</a:t>
              </a:r>
              <a:endParaRPr lang="de-DE" altLang="x-none" sz="2159" dirty="0">
                <a:solidFill>
                  <a:schemeClr val="tx1"/>
                </a:solidFill>
                <a:latin typeface="Arial Narrow" panose="020B0606020202030204" pitchFamily="34" charset="0"/>
              </a:endParaRPr>
            </a:p>
          </p:txBody>
        </p:sp>
      </p:grpSp>
      <p:sp>
        <p:nvSpPr>
          <p:cNvPr id="3" name="Rechteck 2">
            <a:extLst>
              <a:ext uri="{FF2B5EF4-FFF2-40B4-BE49-F238E27FC236}">
                <a16:creationId xmlns:a16="http://schemas.microsoft.com/office/drawing/2014/main" id="{097451F2-3689-F10B-0F9A-54AEEF77182B}"/>
              </a:ext>
            </a:extLst>
          </p:cNvPr>
          <p:cNvSpPr/>
          <p:nvPr/>
        </p:nvSpPr>
        <p:spPr>
          <a:xfrm>
            <a:off x="2932210" y="5336327"/>
            <a:ext cx="4147944" cy="124743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5480012"/>
      </p:ext>
    </p:extLst>
  </p:cSld>
  <p:clrMapOvr>
    <a:masterClrMapping/>
  </p:clrMapOvr>
  <p:transition spd="slow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829310-3770-4940-6F2F-084609660F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130CEED-9079-7455-118D-2DB0A8CE3F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Rahmenbedingungen</a:t>
            </a:r>
            <a:br>
              <a:rPr lang="de-DE" dirty="0"/>
            </a:br>
            <a:r>
              <a:rPr lang="de-DE" dirty="0"/>
              <a:t>// </a:t>
            </a:r>
            <a:r>
              <a:rPr lang="de-DE" sz="4400" dirty="0"/>
              <a:t>biologische</a:t>
            </a:r>
            <a:br>
              <a:rPr lang="de-DE" sz="4400" dirty="0"/>
            </a:b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D3E3381-DD1B-84B4-A39B-55FC9ACD9F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de-DE" sz="2400" dirty="0">
                <a:solidFill>
                  <a:schemeClr val="bg1">
                    <a:lumMod val="65000"/>
                  </a:schemeClr>
                </a:solidFill>
              </a:rPr>
              <a:t>// </a:t>
            </a:r>
            <a:r>
              <a:rPr lang="de-DE" sz="2400" dirty="0" err="1">
                <a:solidFill>
                  <a:schemeClr val="bg1">
                    <a:lumMod val="65000"/>
                  </a:schemeClr>
                </a:solidFill>
              </a:rPr>
              <a:t>Hydrolysierer</a:t>
            </a:r>
            <a:r>
              <a:rPr lang="de-DE" sz="2400" dirty="0">
                <a:solidFill>
                  <a:schemeClr val="bg1">
                    <a:lumMod val="65000"/>
                  </a:schemeClr>
                </a:solidFill>
              </a:rPr>
              <a:t> + Säurebildner rasch abbaubare organische Substanz </a:t>
            </a:r>
            <a:br>
              <a:rPr lang="de-DE" sz="2400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de-DE" sz="2400" dirty="0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 ku</a:t>
            </a:r>
            <a:r>
              <a:rPr lang="de-DE" sz="2400" dirty="0">
                <a:solidFill>
                  <a:schemeClr val="bg1">
                    <a:lumMod val="65000"/>
                  </a:schemeClr>
                </a:solidFill>
              </a:rPr>
              <a:t>rzfristigen Überangebot an Wasserstoff +flüchtigen Fettsäuren. </a:t>
            </a:r>
          </a:p>
          <a:p>
            <a:pPr marL="0" indent="0">
              <a:buNone/>
            </a:pPr>
            <a:r>
              <a:rPr lang="de-DE" sz="2400" dirty="0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// </a:t>
            </a:r>
            <a:r>
              <a:rPr lang="de-DE" sz="2400" dirty="0">
                <a:solidFill>
                  <a:schemeClr val="bg1">
                    <a:lumMod val="65000"/>
                  </a:schemeClr>
                </a:solidFill>
              </a:rPr>
              <a:t>Anstieg Wasserstoffkonzentration hemmend auf </a:t>
            </a:r>
            <a:r>
              <a:rPr lang="de-DE" sz="2400" dirty="0" err="1">
                <a:solidFill>
                  <a:schemeClr val="bg1">
                    <a:lumMod val="65000"/>
                  </a:schemeClr>
                </a:solidFill>
              </a:rPr>
              <a:t>syntrophen</a:t>
            </a:r>
            <a:r>
              <a:rPr lang="de-DE" sz="2400" dirty="0">
                <a:solidFill>
                  <a:schemeClr val="bg1">
                    <a:lumMod val="65000"/>
                  </a:schemeClr>
                </a:solidFill>
              </a:rPr>
              <a:t> Stoffwechselvorgänge </a:t>
            </a:r>
            <a:r>
              <a:rPr lang="de-DE" sz="2400" dirty="0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 </a:t>
            </a:r>
            <a:r>
              <a:rPr lang="de-DE" sz="2400" dirty="0">
                <a:solidFill>
                  <a:schemeClr val="bg1">
                    <a:lumMod val="65000"/>
                  </a:schemeClr>
                </a:solidFill>
              </a:rPr>
              <a:t> Methanbildung betroffen</a:t>
            </a:r>
          </a:p>
          <a:p>
            <a:pPr marL="0" indent="0">
              <a:buNone/>
            </a:pPr>
            <a:r>
              <a:rPr lang="de-DE" sz="2400" dirty="0">
                <a:solidFill>
                  <a:schemeClr val="bg1">
                    <a:lumMod val="65000"/>
                  </a:schemeClr>
                </a:solidFill>
              </a:rPr>
              <a:t>// langsamer Abbau + vermehrten Bildung von Fettsäuren </a:t>
            </a:r>
            <a:r>
              <a:rPr lang="de-DE" sz="2400" dirty="0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 </a:t>
            </a:r>
            <a:r>
              <a:rPr lang="de-DE" sz="2400" dirty="0">
                <a:solidFill>
                  <a:schemeClr val="bg1">
                    <a:lumMod val="65000"/>
                  </a:schemeClr>
                </a:solidFill>
              </a:rPr>
              <a:t>Essigsäure, Propionsäure + Buttersäure</a:t>
            </a:r>
          </a:p>
          <a:p>
            <a:pPr>
              <a:buFont typeface="Wingdings" panose="05000000000000000000" pitchFamily="2" charset="2"/>
              <a:buChar char="è"/>
            </a:pPr>
            <a:r>
              <a:rPr lang="de-DE" sz="2400" dirty="0"/>
              <a:t>pH-Wert sinkt </a:t>
            </a:r>
          </a:p>
          <a:p>
            <a:pPr>
              <a:buFont typeface="Wingdings" panose="05000000000000000000" pitchFamily="2" charset="2"/>
              <a:buChar char="è"/>
            </a:pPr>
            <a:r>
              <a:rPr lang="de-DE" sz="2400" dirty="0"/>
              <a:t>Versäuerung</a:t>
            </a:r>
          </a:p>
          <a:p>
            <a:pPr>
              <a:buFont typeface="Wingdings" panose="05000000000000000000" pitchFamily="2" charset="2"/>
              <a:buChar char="è"/>
            </a:pPr>
            <a:r>
              <a:rPr lang="de-DE" sz="2400" dirty="0"/>
              <a:t> pH-Wert sinkt umso schneller &gt; Puffervermögen </a:t>
            </a:r>
          </a:p>
          <a:p>
            <a:pPr marL="0" indent="0">
              <a:buNone/>
            </a:pPr>
            <a:r>
              <a:rPr lang="de-DE" sz="2400" dirty="0">
                <a:sym typeface="Wingdings" panose="05000000000000000000" pitchFamily="2" charset="2"/>
              </a:rPr>
              <a:t> Methangehalt + Gasmenge sinken</a:t>
            </a:r>
            <a:endParaRPr lang="de-DE" dirty="0"/>
          </a:p>
        </p:txBody>
      </p:sp>
      <p:pic>
        <p:nvPicPr>
          <p:cNvPr id="2050" name="Picture 2" descr="Piktogramm - Telefon | Schilder-feres.de">
            <a:extLst>
              <a:ext uri="{FF2B5EF4-FFF2-40B4-BE49-F238E27FC236}">
                <a16:creationId xmlns:a16="http://schemas.microsoft.com/office/drawing/2014/main" id="{2BCF8650-BE22-0B3E-074C-8D97759AFE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8114" y="4811485"/>
            <a:ext cx="1001486" cy="10014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76760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Foliennummernplatzhalter 1"/>
          <p:cNvSpPr>
            <a:spLocks noGrp="1"/>
          </p:cNvSpPr>
          <p:nvPr>
            <p:ph type="sldNum" sz="quarter" idx="10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538981" algn="l"/>
                <a:tab pos="1077960" algn="l"/>
                <a:tab pos="1616941" algn="l"/>
              </a:tabLst>
              <a:defRPr>
                <a:solidFill>
                  <a:schemeClr val="bg1"/>
                </a:solidFill>
                <a:latin typeface="Arial" charset="0"/>
                <a:cs typeface="Arial Unicode MS" pitchFamily="32" charset="0"/>
              </a:defRPr>
            </a:lvl1pPr>
            <a:lvl2pPr eaLnBrk="0" hangingPunct="0">
              <a:tabLst>
                <a:tab pos="538981" algn="l"/>
                <a:tab pos="1077960" algn="l"/>
                <a:tab pos="1616941" algn="l"/>
              </a:tabLst>
              <a:defRPr>
                <a:solidFill>
                  <a:schemeClr val="bg1"/>
                </a:solidFill>
                <a:latin typeface="Arial" charset="0"/>
                <a:cs typeface="Arial Unicode MS" pitchFamily="32" charset="0"/>
              </a:defRPr>
            </a:lvl2pPr>
            <a:lvl3pPr eaLnBrk="0" hangingPunct="0">
              <a:tabLst>
                <a:tab pos="538981" algn="l"/>
                <a:tab pos="1077960" algn="l"/>
                <a:tab pos="1616941" algn="l"/>
              </a:tabLst>
              <a:defRPr>
                <a:solidFill>
                  <a:schemeClr val="bg1"/>
                </a:solidFill>
                <a:latin typeface="Arial" charset="0"/>
                <a:cs typeface="Arial Unicode MS" pitchFamily="32" charset="0"/>
              </a:defRPr>
            </a:lvl3pPr>
            <a:lvl4pPr eaLnBrk="0" hangingPunct="0">
              <a:tabLst>
                <a:tab pos="538981" algn="l"/>
                <a:tab pos="1077960" algn="l"/>
                <a:tab pos="1616941" algn="l"/>
              </a:tabLst>
              <a:defRPr>
                <a:solidFill>
                  <a:schemeClr val="bg1"/>
                </a:solidFill>
                <a:latin typeface="Arial" charset="0"/>
                <a:cs typeface="Arial Unicode MS" pitchFamily="32" charset="0"/>
              </a:defRPr>
            </a:lvl4pPr>
            <a:lvl5pPr eaLnBrk="0" hangingPunct="0">
              <a:tabLst>
                <a:tab pos="538981" algn="l"/>
                <a:tab pos="1077960" algn="l"/>
                <a:tab pos="1616941" algn="l"/>
              </a:tabLst>
              <a:defRPr>
                <a:solidFill>
                  <a:schemeClr val="bg1"/>
                </a:solidFill>
                <a:latin typeface="Arial" charset="0"/>
                <a:cs typeface="Arial Unicode MS" pitchFamily="32" charset="0"/>
              </a:defRPr>
            </a:lvl5pPr>
            <a:lvl6pPr marL="3016766" indent="-274251" defTabSz="538981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538981" algn="l"/>
                <a:tab pos="1077960" algn="l"/>
                <a:tab pos="1616941" algn="l"/>
              </a:tabLst>
              <a:defRPr>
                <a:solidFill>
                  <a:schemeClr val="bg1"/>
                </a:solidFill>
                <a:latin typeface="Arial" charset="0"/>
                <a:cs typeface="Arial Unicode MS" pitchFamily="32" charset="0"/>
              </a:defRPr>
            </a:lvl6pPr>
            <a:lvl7pPr marL="3565268" indent="-274251" defTabSz="538981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538981" algn="l"/>
                <a:tab pos="1077960" algn="l"/>
                <a:tab pos="1616941" algn="l"/>
              </a:tabLst>
              <a:defRPr>
                <a:solidFill>
                  <a:schemeClr val="bg1"/>
                </a:solidFill>
                <a:latin typeface="Arial" charset="0"/>
                <a:cs typeface="Arial Unicode MS" pitchFamily="32" charset="0"/>
              </a:defRPr>
            </a:lvl7pPr>
            <a:lvl8pPr marL="4113771" indent="-274251" defTabSz="538981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538981" algn="l"/>
                <a:tab pos="1077960" algn="l"/>
                <a:tab pos="1616941" algn="l"/>
              </a:tabLst>
              <a:defRPr>
                <a:solidFill>
                  <a:schemeClr val="bg1"/>
                </a:solidFill>
                <a:latin typeface="Arial" charset="0"/>
                <a:cs typeface="Arial Unicode MS" pitchFamily="32" charset="0"/>
              </a:defRPr>
            </a:lvl8pPr>
            <a:lvl9pPr marL="4662274" indent="-274251" defTabSz="538981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538981" algn="l"/>
                <a:tab pos="1077960" algn="l"/>
                <a:tab pos="1616941" algn="l"/>
              </a:tabLst>
              <a:defRPr>
                <a:solidFill>
                  <a:schemeClr val="bg1"/>
                </a:solidFill>
                <a:latin typeface="Arial" charset="0"/>
                <a:cs typeface="Arial Unicode MS" pitchFamily="32" charset="0"/>
              </a:defRPr>
            </a:lvl9pPr>
          </a:lstStyle>
          <a:p>
            <a:pPr eaLnBrk="1" hangingPunct="1"/>
            <a:fld id="{34ED273E-19A3-4880-8DD2-1F8F80CF7A56}" type="slidenum">
              <a:rPr lang="de-DE" altLang="x-none">
                <a:solidFill>
                  <a:srgbClr val="FFFFFF"/>
                </a:solidFill>
                <a:latin typeface="Arial Narrow" panose="020B0606020202030204" pitchFamily="34" charset="0"/>
                <a:cs typeface="Segoe UI" charset="0"/>
              </a:rPr>
              <a:pPr eaLnBrk="1" hangingPunct="1"/>
              <a:t>18</a:t>
            </a:fld>
            <a:endParaRPr lang="de-DE" altLang="x-none">
              <a:solidFill>
                <a:srgbClr val="FFFFFF"/>
              </a:solidFill>
              <a:latin typeface="Arial Narrow" panose="020B0606020202030204" pitchFamily="34" charset="0"/>
              <a:cs typeface="Segoe UI" charset="0"/>
            </a:endParaRPr>
          </a:p>
        </p:txBody>
      </p:sp>
      <p:sp>
        <p:nvSpPr>
          <p:cNvPr id="15363" name="Fußzeilenplatzhalter 2"/>
          <p:cNvSpPr>
            <a:spLocks noGrp="1"/>
          </p:cNvSpPr>
          <p:nvPr>
            <p:ph type="ftr" sz="quarter" idx="11"/>
          </p:nvPr>
        </p:nvSpPr>
        <p:spPr bwMode="auto">
          <a:xfrm>
            <a:off x="2160588" y="5532438"/>
            <a:ext cx="4822825" cy="184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ctr" defTabSz="449263" rtl="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</a:tabLst>
              <a:defRPr sz="1000" kern="1200">
                <a:solidFill>
                  <a:srgbClr val="FFFFFF"/>
                </a:solidFill>
                <a:latin typeface="Arial" charset="0"/>
                <a:ea typeface="+mn-ea"/>
                <a:cs typeface="Segoe UI" charset="0"/>
              </a:defRPr>
            </a:lvl1pPr>
            <a:lvl2pPr marL="742950" indent="-28575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kern="1200">
                <a:solidFill>
                  <a:schemeClr val="bg1"/>
                </a:solidFill>
                <a:latin typeface="Arial" charset="0"/>
                <a:ea typeface="+mn-ea"/>
                <a:cs typeface="Arial Unicode MS" pitchFamily="32" charset="0"/>
              </a:defRPr>
            </a:lvl2pPr>
            <a:lvl3pPr marL="11430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kern="1200">
                <a:solidFill>
                  <a:schemeClr val="bg1"/>
                </a:solidFill>
                <a:latin typeface="Arial" charset="0"/>
                <a:ea typeface="+mn-ea"/>
                <a:cs typeface="Arial Unicode MS" pitchFamily="32" charset="0"/>
              </a:defRPr>
            </a:lvl3pPr>
            <a:lvl4pPr marL="16002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kern="1200">
                <a:solidFill>
                  <a:schemeClr val="bg1"/>
                </a:solidFill>
                <a:latin typeface="Arial" charset="0"/>
                <a:ea typeface="+mn-ea"/>
                <a:cs typeface="Arial Unicode MS" pitchFamily="32" charset="0"/>
              </a:defRPr>
            </a:lvl4pPr>
            <a:lvl5pPr marL="20574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kern="1200">
                <a:solidFill>
                  <a:schemeClr val="bg1"/>
                </a:solidFill>
                <a:latin typeface="Arial" charset="0"/>
                <a:ea typeface="+mn-ea"/>
                <a:cs typeface="Arial Unicode MS" pitchFamily="32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bg1"/>
                </a:solidFill>
                <a:latin typeface="Arial" charset="0"/>
                <a:ea typeface="+mn-ea"/>
                <a:cs typeface="Arial Unicode MS" pitchFamily="32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bg1"/>
                </a:solidFill>
                <a:latin typeface="Arial" charset="0"/>
                <a:ea typeface="+mn-ea"/>
                <a:cs typeface="Arial Unicode MS" pitchFamily="32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bg1"/>
                </a:solidFill>
                <a:latin typeface="Arial" charset="0"/>
                <a:ea typeface="+mn-ea"/>
                <a:cs typeface="Arial Unicode MS" pitchFamily="32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bg1"/>
                </a:solidFill>
                <a:latin typeface="Arial" charset="0"/>
                <a:ea typeface="+mn-ea"/>
                <a:cs typeface="Arial Unicode MS" pitchFamily="32" charset="0"/>
              </a:defRPr>
            </a:lvl9pPr>
          </a:lstStyle>
          <a:p>
            <a:pPr eaLnBrk="1" hangingPunct="1"/>
            <a:r>
              <a:rPr lang="de-DE" altLang="x-none">
                <a:latin typeface="Arial Narrow" panose="020B0606020202030204" pitchFamily="34" charset="0"/>
              </a:rPr>
              <a:t>Grundlagen der Biogaserzeugung - Katrin Kayser - www.ibbk-biogas.de</a:t>
            </a:r>
            <a:endParaRPr lang="de-DE" altLang="x-none">
              <a:solidFill>
                <a:srgbClr val="FFFFFF"/>
              </a:solidFill>
              <a:latin typeface="Arial Narrow" panose="020B0606020202030204" pitchFamily="34" charset="0"/>
            </a:endParaRPr>
          </a:p>
        </p:txBody>
      </p:sp>
      <p:sp>
        <p:nvSpPr>
          <p:cNvPr id="15364" name="Datumsplatzhalter 3"/>
          <p:cNvSpPr>
            <a:spLocks noGrp="1"/>
          </p:cNvSpPr>
          <p:nvPr>
            <p:ph type="dt" sz="quarter" idx="12"/>
          </p:nvPr>
        </p:nvSpPr>
        <p:spPr bwMode="auto">
          <a:xfrm>
            <a:off x="457200" y="5532438"/>
            <a:ext cx="2128838" cy="184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l" defTabSz="449263" rtl="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 sz="1000" kern="1200">
                <a:solidFill>
                  <a:srgbClr val="FFFFFF"/>
                </a:solidFill>
                <a:latin typeface="Arial" charset="0"/>
                <a:ea typeface="+mn-ea"/>
                <a:cs typeface="Segoe UI" charset="0"/>
              </a:defRPr>
            </a:lvl1pPr>
            <a:lvl2pPr marL="742950" indent="-28575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kern="1200">
                <a:solidFill>
                  <a:schemeClr val="bg1"/>
                </a:solidFill>
                <a:latin typeface="Arial" charset="0"/>
                <a:ea typeface="+mn-ea"/>
                <a:cs typeface="Arial Unicode MS" pitchFamily="32" charset="0"/>
              </a:defRPr>
            </a:lvl2pPr>
            <a:lvl3pPr marL="11430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kern="1200">
                <a:solidFill>
                  <a:schemeClr val="bg1"/>
                </a:solidFill>
                <a:latin typeface="Arial" charset="0"/>
                <a:ea typeface="+mn-ea"/>
                <a:cs typeface="Arial Unicode MS" pitchFamily="32" charset="0"/>
              </a:defRPr>
            </a:lvl3pPr>
            <a:lvl4pPr marL="16002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kern="1200">
                <a:solidFill>
                  <a:schemeClr val="bg1"/>
                </a:solidFill>
                <a:latin typeface="Arial" charset="0"/>
                <a:ea typeface="+mn-ea"/>
                <a:cs typeface="Arial Unicode MS" pitchFamily="32" charset="0"/>
              </a:defRPr>
            </a:lvl4pPr>
            <a:lvl5pPr marL="20574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kern="1200">
                <a:solidFill>
                  <a:schemeClr val="bg1"/>
                </a:solidFill>
                <a:latin typeface="Arial" charset="0"/>
                <a:ea typeface="+mn-ea"/>
                <a:cs typeface="Arial Unicode MS" pitchFamily="32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bg1"/>
                </a:solidFill>
                <a:latin typeface="Arial" charset="0"/>
                <a:ea typeface="+mn-ea"/>
                <a:cs typeface="Arial Unicode MS" pitchFamily="32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bg1"/>
                </a:solidFill>
                <a:latin typeface="Arial" charset="0"/>
                <a:ea typeface="+mn-ea"/>
                <a:cs typeface="Arial Unicode MS" pitchFamily="32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bg1"/>
                </a:solidFill>
                <a:latin typeface="Arial" charset="0"/>
                <a:ea typeface="+mn-ea"/>
                <a:cs typeface="Arial Unicode MS" pitchFamily="32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bg1"/>
                </a:solidFill>
                <a:latin typeface="Arial" charset="0"/>
                <a:ea typeface="+mn-ea"/>
                <a:cs typeface="Arial Unicode MS" pitchFamily="32" charset="0"/>
              </a:defRPr>
            </a:lvl9pPr>
          </a:lstStyle>
          <a:p>
            <a:pPr eaLnBrk="1" hangingPunct="1"/>
            <a:r>
              <a:rPr lang="de-DE" altLang="x-none">
                <a:latin typeface="Arial Narrow" panose="020B0606020202030204" pitchFamily="34" charset="0"/>
              </a:rPr>
              <a:t>1. März 2023</a:t>
            </a:r>
            <a:endParaRPr lang="de-DE" altLang="x-none">
              <a:solidFill>
                <a:srgbClr val="FFFFFF"/>
              </a:solidFill>
              <a:latin typeface="Arial Narrow" panose="020B0606020202030204" pitchFamily="34" charset="0"/>
            </a:endParaRPr>
          </a:p>
        </p:txBody>
      </p:sp>
      <p:sp>
        <p:nvSpPr>
          <p:cNvPr id="15365" name="Text Box 1"/>
          <p:cNvSpPr txBox="1">
            <a:spLocks noChangeArrowheads="1"/>
          </p:cNvSpPr>
          <p:nvPr/>
        </p:nvSpPr>
        <p:spPr bwMode="auto">
          <a:xfrm>
            <a:off x="1159611" y="274243"/>
            <a:ext cx="8823415" cy="1136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pitchFamily="32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pitchFamily="32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pitchFamily="32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pitchFamily="32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pitchFamily="32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pitchFamily="32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pitchFamily="32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pitchFamily="32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cs typeface="Arial Unicode MS" pitchFamily="32" charset="0"/>
              </a:defRPr>
            </a:lvl9pPr>
          </a:lstStyle>
          <a:p>
            <a:pPr eaLnBrk="1" hangingPunct="1">
              <a:lnSpc>
                <a:spcPct val="93000"/>
              </a:lnSpc>
              <a:buClrTx/>
              <a:buFontTx/>
              <a:buNone/>
            </a:pPr>
            <a:r>
              <a:rPr lang="de-DE" altLang="x-none" sz="4319" dirty="0">
                <a:solidFill>
                  <a:schemeClr val="tx1"/>
                </a:solidFill>
                <a:latin typeface="Arial Narrow" panose="020B0606020202030204" pitchFamily="34" charset="0"/>
              </a:rPr>
              <a:t>Abbauschritte</a:t>
            </a: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1173CCAF-9D41-A075-DC63-F00FA6C50D85}"/>
              </a:ext>
            </a:extLst>
          </p:cNvPr>
          <p:cNvGrpSpPr/>
          <p:nvPr/>
        </p:nvGrpSpPr>
        <p:grpSpPr>
          <a:xfrm>
            <a:off x="7491203" y="3647053"/>
            <a:ext cx="2835677" cy="3210947"/>
            <a:chOff x="7533876" y="2898605"/>
            <a:chExt cx="2835677" cy="3210947"/>
          </a:xfrm>
        </p:grpSpPr>
        <p:sp>
          <p:nvSpPr>
            <p:cNvPr id="15366" name="Text Box 2"/>
            <p:cNvSpPr txBox="1">
              <a:spLocks noChangeArrowheads="1"/>
            </p:cNvSpPr>
            <p:nvPr/>
          </p:nvSpPr>
          <p:spPr bwMode="auto">
            <a:xfrm>
              <a:off x="7554825" y="3033823"/>
              <a:ext cx="617197" cy="4456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7970" tIns="56144" rIns="107970" bIns="56144">
              <a:spAutoFit/>
            </a:bodyPr>
            <a:lstStyle>
              <a:lvl1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cs typeface="Arial Unicode MS" pitchFamily="32" charset="0"/>
                </a:defRPr>
              </a:lvl1pPr>
              <a:lvl2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cs typeface="Arial Unicode MS" pitchFamily="32" charset="0"/>
                </a:defRPr>
              </a:lvl2pPr>
              <a:lvl3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cs typeface="Arial Unicode MS" pitchFamily="32" charset="0"/>
                </a:defRPr>
              </a:lvl3pPr>
              <a:lvl4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cs typeface="Arial Unicode MS" pitchFamily="32" charset="0"/>
                </a:defRPr>
              </a:lvl4pPr>
              <a:lvl5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cs typeface="Arial Unicode MS" pitchFamily="32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cs typeface="Arial Unicode MS" pitchFamily="32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cs typeface="Arial Unicode MS" pitchFamily="32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cs typeface="Arial Unicode MS" pitchFamily="32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cs typeface="Arial Unicode MS" pitchFamily="32" charset="0"/>
                </a:defRPr>
              </a:lvl9pPr>
            </a:lstStyle>
            <a:p>
              <a:pPr eaLnBrk="1" hangingPunct="1">
                <a:buClrTx/>
                <a:buFontTx/>
                <a:buNone/>
              </a:pPr>
              <a:r>
                <a:rPr lang="de-DE" altLang="x-none" sz="2159" b="1">
                  <a:solidFill>
                    <a:srgbClr val="FFCC00"/>
                  </a:solidFill>
                  <a:latin typeface="Arial Narrow" panose="020B0606020202030204" pitchFamily="34" charset="0"/>
                </a:rPr>
                <a:t>H</a:t>
              </a:r>
              <a:r>
                <a:rPr lang="de-DE" altLang="x-none" sz="2159" b="1" baseline="-25000">
                  <a:solidFill>
                    <a:srgbClr val="FFCC00"/>
                  </a:solidFill>
                  <a:latin typeface="Arial Narrow" panose="020B0606020202030204" pitchFamily="34" charset="0"/>
                </a:rPr>
                <a:t>2</a:t>
              </a:r>
              <a:r>
                <a:rPr lang="de-DE" altLang="x-none" sz="2159" b="1">
                  <a:solidFill>
                    <a:srgbClr val="FFCC00"/>
                  </a:solidFill>
                  <a:latin typeface="Arial Narrow" panose="020B0606020202030204" pitchFamily="34" charset="0"/>
                </a:rPr>
                <a:t>S</a:t>
              </a:r>
            </a:p>
          </p:txBody>
        </p:sp>
        <p:sp>
          <p:nvSpPr>
            <p:cNvPr id="15367" name="Text Box 3"/>
            <p:cNvSpPr txBox="1">
              <a:spLocks noChangeArrowheads="1"/>
            </p:cNvSpPr>
            <p:nvPr/>
          </p:nvSpPr>
          <p:spPr bwMode="auto">
            <a:xfrm>
              <a:off x="8072841" y="3330921"/>
              <a:ext cx="642845" cy="4456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7970" tIns="56144" rIns="107970" bIns="56144">
              <a:spAutoFit/>
            </a:bodyPr>
            <a:lstStyle>
              <a:lvl1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cs typeface="Arial Unicode MS" pitchFamily="32" charset="0"/>
                </a:defRPr>
              </a:lvl1pPr>
              <a:lvl2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cs typeface="Arial Unicode MS" pitchFamily="32" charset="0"/>
                </a:defRPr>
              </a:lvl2pPr>
              <a:lvl3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cs typeface="Arial Unicode MS" pitchFamily="32" charset="0"/>
                </a:defRPr>
              </a:lvl3pPr>
              <a:lvl4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cs typeface="Arial Unicode MS" pitchFamily="32" charset="0"/>
                </a:defRPr>
              </a:lvl4pPr>
              <a:lvl5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cs typeface="Arial Unicode MS" pitchFamily="32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cs typeface="Arial Unicode MS" pitchFamily="32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cs typeface="Arial Unicode MS" pitchFamily="32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cs typeface="Arial Unicode MS" pitchFamily="32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cs typeface="Arial Unicode MS" pitchFamily="32" charset="0"/>
                </a:defRPr>
              </a:lvl9pPr>
            </a:lstStyle>
            <a:p>
              <a:pPr eaLnBrk="1" hangingPunct="1">
                <a:buClrTx/>
                <a:buFontTx/>
                <a:buNone/>
              </a:pPr>
              <a:r>
                <a:rPr lang="de-DE" altLang="x-none" sz="2159" b="1">
                  <a:solidFill>
                    <a:srgbClr val="0070C0"/>
                  </a:solidFill>
                  <a:latin typeface="Arial Narrow" panose="020B0606020202030204" pitchFamily="34" charset="0"/>
                </a:rPr>
                <a:t>CO</a:t>
              </a:r>
              <a:r>
                <a:rPr lang="de-DE" altLang="x-none" sz="2159" b="1" baseline="-25000">
                  <a:solidFill>
                    <a:srgbClr val="0070C0"/>
                  </a:solidFill>
                  <a:latin typeface="Arial Narrow" panose="020B0606020202030204" pitchFamily="34" charset="0"/>
                </a:rPr>
                <a:t>2</a:t>
              </a:r>
            </a:p>
          </p:txBody>
        </p:sp>
        <p:sp>
          <p:nvSpPr>
            <p:cNvPr id="15368" name="Text Box 4"/>
            <p:cNvSpPr txBox="1">
              <a:spLocks noChangeArrowheads="1"/>
            </p:cNvSpPr>
            <p:nvPr/>
          </p:nvSpPr>
          <p:spPr bwMode="auto">
            <a:xfrm>
              <a:off x="8158543" y="2898605"/>
              <a:ext cx="630021" cy="4456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7970" tIns="56144" rIns="107970" bIns="56144">
              <a:spAutoFit/>
            </a:bodyPr>
            <a:lstStyle>
              <a:lvl1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cs typeface="Arial Unicode MS" pitchFamily="32" charset="0"/>
                </a:defRPr>
              </a:lvl1pPr>
              <a:lvl2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cs typeface="Arial Unicode MS" pitchFamily="32" charset="0"/>
                </a:defRPr>
              </a:lvl2pPr>
              <a:lvl3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cs typeface="Arial Unicode MS" pitchFamily="32" charset="0"/>
                </a:defRPr>
              </a:lvl3pPr>
              <a:lvl4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cs typeface="Arial Unicode MS" pitchFamily="32" charset="0"/>
                </a:defRPr>
              </a:lvl4pPr>
              <a:lvl5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cs typeface="Arial Unicode MS" pitchFamily="32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cs typeface="Arial Unicode MS" pitchFamily="32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cs typeface="Arial Unicode MS" pitchFamily="32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cs typeface="Arial Unicode MS" pitchFamily="32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cs typeface="Arial Unicode MS" pitchFamily="32" charset="0"/>
                </a:defRPr>
              </a:lvl9pPr>
            </a:lstStyle>
            <a:p>
              <a:pPr eaLnBrk="1" hangingPunct="1">
                <a:buClrTx/>
                <a:buFontTx/>
                <a:buNone/>
              </a:pPr>
              <a:r>
                <a:rPr lang="de-DE" altLang="x-none" sz="2159" b="1" dirty="0">
                  <a:solidFill>
                    <a:srgbClr val="00B050"/>
                  </a:solidFill>
                  <a:latin typeface="Arial Narrow" panose="020B0606020202030204" pitchFamily="34" charset="0"/>
                </a:rPr>
                <a:t>NH</a:t>
              </a:r>
              <a:r>
                <a:rPr lang="de-DE" altLang="x-none" sz="2159" b="1" baseline="-25000" dirty="0">
                  <a:solidFill>
                    <a:srgbClr val="00B050"/>
                  </a:solidFill>
                  <a:latin typeface="Arial Narrow" panose="020B0606020202030204" pitchFamily="34" charset="0"/>
                </a:rPr>
                <a:t>3</a:t>
              </a:r>
            </a:p>
          </p:txBody>
        </p:sp>
        <p:sp>
          <p:nvSpPr>
            <p:cNvPr id="15369" name="Text Box 5"/>
            <p:cNvSpPr txBox="1">
              <a:spLocks noChangeArrowheads="1"/>
            </p:cNvSpPr>
            <p:nvPr/>
          </p:nvSpPr>
          <p:spPr bwMode="auto">
            <a:xfrm>
              <a:off x="9626889" y="3169040"/>
              <a:ext cx="466515" cy="4456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7970" tIns="56144" rIns="107970" bIns="56144">
              <a:spAutoFit/>
            </a:bodyPr>
            <a:lstStyle>
              <a:lvl1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cs typeface="Arial Unicode MS" pitchFamily="32" charset="0"/>
                </a:defRPr>
              </a:lvl1pPr>
              <a:lvl2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cs typeface="Arial Unicode MS" pitchFamily="32" charset="0"/>
                </a:defRPr>
              </a:lvl2pPr>
              <a:lvl3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cs typeface="Arial Unicode MS" pitchFamily="32" charset="0"/>
                </a:defRPr>
              </a:lvl3pPr>
              <a:lvl4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cs typeface="Arial Unicode MS" pitchFamily="32" charset="0"/>
                </a:defRPr>
              </a:lvl4pPr>
              <a:lvl5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cs typeface="Arial Unicode MS" pitchFamily="32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cs typeface="Arial Unicode MS" pitchFamily="32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cs typeface="Arial Unicode MS" pitchFamily="32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cs typeface="Arial Unicode MS" pitchFamily="32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cs typeface="Arial Unicode MS" pitchFamily="32" charset="0"/>
                </a:defRPr>
              </a:lvl9pPr>
            </a:lstStyle>
            <a:p>
              <a:pPr eaLnBrk="1" hangingPunct="1">
                <a:buClrTx/>
                <a:buFontTx/>
                <a:buNone/>
              </a:pPr>
              <a:r>
                <a:rPr lang="de-DE" altLang="x-none" sz="2159" b="1">
                  <a:solidFill>
                    <a:srgbClr val="33CCFF"/>
                  </a:solidFill>
                  <a:latin typeface="Arial Narrow" panose="020B0606020202030204" pitchFamily="34" charset="0"/>
                </a:rPr>
                <a:t>H</a:t>
              </a:r>
              <a:r>
                <a:rPr lang="de-DE" altLang="x-none" sz="2159" b="1" baseline="-25000">
                  <a:solidFill>
                    <a:srgbClr val="33CCFF"/>
                  </a:solidFill>
                  <a:latin typeface="Arial Narrow" panose="020B0606020202030204" pitchFamily="34" charset="0"/>
                </a:rPr>
                <a:t>2</a:t>
              </a:r>
            </a:p>
          </p:txBody>
        </p:sp>
        <p:sp>
          <p:nvSpPr>
            <p:cNvPr id="15370" name="Text Box 6"/>
            <p:cNvSpPr txBox="1">
              <a:spLocks noChangeArrowheads="1"/>
            </p:cNvSpPr>
            <p:nvPr/>
          </p:nvSpPr>
          <p:spPr bwMode="auto">
            <a:xfrm>
              <a:off x="9051739" y="2906223"/>
              <a:ext cx="642845" cy="4456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7970" tIns="56144" rIns="107970" bIns="56144">
              <a:spAutoFit/>
            </a:bodyPr>
            <a:lstStyle>
              <a:lvl1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cs typeface="Arial Unicode MS" pitchFamily="32" charset="0"/>
                </a:defRPr>
              </a:lvl1pPr>
              <a:lvl2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cs typeface="Arial Unicode MS" pitchFamily="32" charset="0"/>
                </a:defRPr>
              </a:lvl2pPr>
              <a:lvl3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cs typeface="Arial Unicode MS" pitchFamily="32" charset="0"/>
                </a:defRPr>
              </a:lvl3pPr>
              <a:lvl4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cs typeface="Arial Unicode MS" pitchFamily="32" charset="0"/>
                </a:defRPr>
              </a:lvl4pPr>
              <a:lvl5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cs typeface="Arial Unicode MS" pitchFamily="32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cs typeface="Arial Unicode MS" pitchFamily="32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cs typeface="Arial Unicode MS" pitchFamily="32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cs typeface="Arial Unicode MS" pitchFamily="32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cs typeface="Arial Unicode MS" pitchFamily="32" charset="0"/>
                </a:defRPr>
              </a:lvl9pPr>
            </a:lstStyle>
            <a:p>
              <a:pPr eaLnBrk="1" hangingPunct="1">
                <a:buClrTx/>
                <a:buFontTx/>
                <a:buNone/>
              </a:pPr>
              <a:r>
                <a:rPr lang="de-DE" altLang="x-none" sz="2159" b="1">
                  <a:solidFill>
                    <a:srgbClr val="0070C0"/>
                  </a:solidFill>
                  <a:latin typeface="Arial Narrow" panose="020B0606020202030204" pitchFamily="34" charset="0"/>
                </a:rPr>
                <a:t>CO</a:t>
              </a:r>
              <a:r>
                <a:rPr lang="de-DE" altLang="x-none" sz="2159" b="1" baseline="-25000">
                  <a:solidFill>
                    <a:srgbClr val="0070C0"/>
                  </a:solidFill>
                  <a:latin typeface="Arial Narrow" panose="020B0606020202030204" pitchFamily="34" charset="0"/>
                </a:rPr>
                <a:t>2</a:t>
              </a:r>
            </a:p>
          </p:txBody>
        </p:sp>
        <p:sp>
          <p:nvSpPr>
            <p:cNvPr id="15371" name="Text Box 7"/>
            <p:cNvSpPr txBox="1">
              <a:spLocks noChangeArrowheads="1"/>
            </p:cNvSpPr>
            <p:nvPr/>
          </p:nvSpPr>
          <p:spPr bwMode="auto">
            <a:xfrm>
              <a:off x="9234568" y="3429953"/>
              <a:ext cx="642845" cy="4456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7970" tIns="56144" rIns="107970" bIns="56144">
              <a:spAutoFit/>
            </a:bodyPr>
            <a:lstStyle>
              <a:lvl1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cs typeface="Arial Unicode MS" pitchFamily="32" charset="0"/>
                </a:defRPr>
              </a:lvl1pPr>
              <a:lvl2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cs typeface="Arial Unicode MS" pitchFamily="32" charset="0"/>
                </a:defRPr>
              </a:lvl2pPr>
              <a:lvl3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cs typeface="Arial Unicode MS" pitchFamily="32" charset="0"/>
                </a:defRPr>
              </a:lvl3pPr>
              <a:lvl4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cs typeface="Arial Unicode MS" pitchFamily="32" charset="0"/>
                </a:defRPr>
              </a:lvl4pPr>
              <a:lvl5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cs typeface="Arial Unicode MS" pitchFamily="32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cs typeface="Arial Unicode MS" pitchFamily="32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cs typeface="Arial Unicode MS" pitchFamily="32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cs typeface="Arial Unicode MS" pitchFamily="32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cs typeface="Arial Unicode MS" pitchFamily="32" charset="0"/>
                </a:defRPr>
              </a:lvl9pPr>
            </a:lstStyle>
            <a:p>
              <a:pPr eaLnBrk="1" hangingPunct="1">
                <a:buClrTx/>
                <a:buFontTx/>
                <a:buNone/>
              </a:pPr>
              <a:r>
                <a:rPr lang="de-DE" altLang="x-none" sz="2159" b="1">
                  <a:solidFill>
                    <a:srgbClr val="0070C0"/>
                  </a:solidFill>
                  <a:latin typeface="Arial Narrow" panose="020B0606020202030204" pitchFamily="34" charset="0"/>
                </a:rPr>
                <a:t>CO</a:t>
              </a:r>
              <a:r>
                <a:rPr lang="de-DE" altLang="x-none" sz="2159" b="1" baseline="-25000">
                  <a:solidFill>
                    <a:srgbClr val="0070C0"/>
                  </a:solidFill>
                  <a:latin typeface="Arial Narrow" panose="020B0606020202030204" pitchFamily="34" charset="0"/>
                </a:rPr>
                <a:t>2</a:t>
              </a:r>
            </a:p>
          </p:txBody>
        </p:sp>
        <p:sp>
          <p:nvSpPr>
            <p:cNvPr id="15372" name="Text Box 8"/>
            <p:cNvSpPr txBox="1">
              <a:spLocks noChangeArrowheads="1"/>
            </p:cNvSpPr>
            <p:nvPr/>
          </p:nvSpPr>
          <p:spPr bwMode="auto">
            <a:xfrm>
              <a:off x="8630852" y="3169040"/>
              <a:ext cx="642845" cy="4456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7970" tIns="56144" rIns="107970" bIns="56144">
              <a:spAutoFit/>
            </a:bodyPr>
            <a:lstStyle>
              <a:lvl1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cs typeface="Arial Unicode MS" pitchFamily="32" charset="0"/>
                </a:defRPr>
              </a:lvl1pPr>
              <a:lvl2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cs typeface="Arial Unicode MS" pitchFamily="32" charset="0"/>
                </a:defRPr>
              </a:lvl2pPr>
              <a:lvl3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cs typeface="Arial Unicode MS" pitchFamily="32" charset="0"/>
                </a:defRPr>
              </a:lvl3pPr>
              <a:lvl4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cs typeface="Arial Unicode MS" pitchFamily="32" charset="0"/>
                </a:defRPr>
              </a:lvl4pPr>
              <a:lvl5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cs typeface="Arial Unicode MS" pitchFamily="32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cs typeface="Arial Unicode MS" pitchFamily="32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cs typeface="Arial Unicode MS" pitchFamily="32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cs typeface="Arial Unicode MS" pitchFamily="32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cs typeface="Arial Unicode MS" pitchFamily="32" charset="0"/>
                </a:defRPr>
              </a:lvl9pPr>
            </a:lstStyle>
            <a:p>
              <a:pPr eaLnBrk="1" hangingPunct="1">
                <a:buClrTx/>
                <a:buFontTx/>
                <a:buNone/>
              </a:pPr>
              <a:r>
                <a:rPr lang="de-DE" altLang="x-none" sz="2159" b="1">
                  <a:solidFill>
                    <a:srgbClr val="0070C0"/>
                  </a:solidFill>
                  <a:latin typeface="Arial Narrow" panose="020B0606020202030204" pitchFamily="34" charset="0"/>
                </a:rPr>
                <a:t>CO</a:t>
              </a:r>
              <a:r>
                <a:rPr lang="de-DE" altLang="x-none" sz="2159" b="1" baseline="-25000">
                  <a:solidFill>
                    <a:srgbClr val="0070C0"/>
                  </a:solidFill>
                  <a:latin typeface="Arial Narrow" panose="020B0606020202030204" pitchFamily="34" charset="0"/>
                </a:rPr>
                <a:t>2</a:t>
              </a:r>
            </a:p>
          </p:txBody>
        </p:sp>
        <p:sp>
          <p:nvSpPr>
            <p:cNvPr id="15373" name="Text Box 9"/>
            <p:cNvSpPr txBox="1">
              <a:spLocks noChangeArrowheads="1"/>
            </p:cNvSpPr>
            <p:nvPr/>
          </p:nvSpPr>
          <p:spPr bwMode="auto">
            <a:xfrm>
              <a:off x="8764164" y="3504227"/>
              <a:ext cx="466515" cy="4456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7970" tIns="56144" rIns="107970" bIns="56144">
              <a:spAutoFit/>
            </a:bodyPr>
            <a:lstStyle>
              <a:lvl1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cs typeface="Arial Unicode MS" pitchFamily="32" charset="0"/>
                </a:defRPr>
              </a:lvl1pPr>
              <a:lvl2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cs typeface="Arial Unicode MS" pitchFamily="32" charset="0"/>
                </a:defRPr>
              </a:lvl2pPr>
              <a:lvl3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cs typeface="Arial Unicode MS" pitchFamily="32" charset="0"/>
                </a:defRPr>
              </a:lvl3pPr>
              <a:lvl4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cs typeface="Arial Unicode MS" pitchFamily="32" charset="0"/>
                </a:defRPr>
              </a:lvl4pPr>
              <a:lvl5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cs typeface="Arial Unicode MS" pitchFamily="32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cs typeface="Arial Unicode MS" pitchFamily="32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cs typeface="Arial Unicode MS" pitchFamily="32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cs typeface="Arial Unicode MS" pitchFamily="32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cs typeface="Arial Unicode MS" pitchFamily="32" charset="0"/>
                </a:defRPr>
              </a:lvl9pPr>
            </a:lstStyle>
            <a:p>
              <a:pPr eaLnBrk="1" hangingPunct="1">
                <a:buClrTx/>
                <a:buFontTx/>
                <a:buNone/>
              </a:pPr>
              <a:r>
                <a:rPr lang="de-DE" altLang="x-none" sz="2159" b="1">
                  <a:solidFill>
                    <a:srgbClr val="33CCFF"/>
                  </a:solidFill>
                  <a:latin typeface="Arial Narrow" panose="020B0606020202030204" pitchFamily="34" charset="0"/>
                </a:rPr>
                <a:t>H</a:t>
              </a:r>
              <a:r>
                <a:rPr lang="de-DE" altLang="x-none" sz="2159" b="1" baseline="-25000">
                  <a:solidFill>
                    <a:srgbClr val="33CCFF"/>
                  </a:solidFill>
                  <a:latin typeface="Arial Narrow" panose="020B0606020202030204" pitchFamily="34" charset="0"/>
                </a:rPr>
                <a:t>2</a:t>
              </a:r>
            </a:p>
          </p:txBody>
        </p:sp>
        <p:sp>
          <p:nvSpPr>
            <p:cNvPr id="15374" name="Text Box 10"/>
            <p:cNvSpPr txBox="1">
              <a:spLocks noChangeArrowheads="1"/>
            </p:cNvSpPr>
            <p:nvPr/>
          </p:nvSpPr>
          <p:spPr bwMode="auto">
            <a:xfrm>
              <a:off x="9903038" y="2910032"/>
              <a:ext cx="466515" cy="4456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7970" tIns="56144" rIns="107970" bIns="56144">
              <a:spAutoFit/>
            </a:bodyPr>
            <a:lstStyle>
              <a:lvl1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cs typeface="Arial Unicode MS" pitchFamily="32" charset="0"/>
                </a:defRPr>
              </a:lvl1pPr>
              <a:lvl2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cs typeface="Arial Unicode MS" pitchFamily="32" charset="0"/>
                </a:defRPr>
              </a:lvl2pPr>
              <a:lvl3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cs typeface="Arial Unicode MS" pitchFamily="32" charset="0"/>
                </a:defRPr>
              </a:lvl3pPr>
              <a:lvl4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cs typeface="Arial Unicode MS" pitchFamily="32" charset="0"/>
                </a:defRPr>
              </a:lvl4pPr>
              <a:lvl5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cs typeface="Arial Unicode MS" pitchFamily="32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cs typeface="Arial Unicode MS" pitchFamily="32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cs typeface="Arial Unicode MS" pitchFamily="32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cs typeface="Arial Unicode MS" pitchFamily="32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cs typeface="Arial Unicode MS" pitchFamily="32" charset="0"/>
                </a:defRPr>
              </a:lvl9pPr>
            </a:lstStyle>
            <a:p>
              <a:pPr eaLnBrk="1" hangingPunct="1">
                <a:buClrTx/>
                <a:buFontTx/>
                <a:buNone/>
              </a:pPr>
              <a:r>
                <a:rPr lang="de-DE" altLang="x-none" sz="2159" b="1">
                  <a:solidFill>
                    <a:srgbClr val="33CCFF"/>
                  </a:solidFill>
                  <a:latin typeface="Arial Narrow" panose="020B0606020202030204" pitchFamily="34" charset="0"/>
                </a:rPr>
                <a:t>H</a:t>
              </a:r>
              <a:r>
                <a:rPr lang="de-DE" altLang="x-none" sz="2159" b="1" baseline="-25000">
                  <a:solidFill>
                    <a:srgbClr val="33CCFF"/>
                  </a:solidFill>
                  <a:latin typeface="Arial Narrow" panose="020B0606020202030204" pitchFamily="34" charset="0"/>
                </a:rPr>
                <a:t>2</a:t>
              </a:r>
            </a:p>
          </p:txBody>
        </p:sp>
        <p:sp>
          <p:nvSpPr>
            <p:cNvPr id="15375" name="Text Box 11"/>
            <p:cNvSpPr txBox="1">
              <a:spLocks noChangeArrowheads="1"/>
            </p:cNvSpPr>
            <p:nvPr/>
          </p:nvSpPr>
          <p:spPr bwMode="auto">
            <a:xfrm>
              <a:off x="7533876" y="4368857"/>
              <a:ext cx="642845" cy="4456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7970" tIns="56144" rIns="107970" bIns="56144">
              <a:spAutoFit/>
            </a:bodyPr>
            <a:lstStyle>
              <a:lvl1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cs typeface="Arial Unicode MS" pitchFamily="32" charset="0"/>
                </a:defRPr>
              </a:lvl1pPr>
              <a:lvl2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cs typeface="Arial Unicode MS" pitchFamily="32" charset="0"/>
                </a:defRPr>
              </a:lvl2pPr>
              <a:lvl3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cs typeface="Arial Unicode MS" pitchFamily="32" charset="0"/>
                </a:defRPr>
              </a:lvl3pPr>
              <a:lvl4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cs typeface="Arial Unicode MS" pitchFamily="32" charset="0"/>
                </a:defRPr>
              </a:lvl4pPr>
              <a:lvl5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cs typeface="Arial Unicode MS" pitchFamily="32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cs typeface="Arial Unicode MS" pitchFamily="32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cs typeface="Arial Unicode MS" pitchFamily="32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cs typeface="Arial Unicode MS" pitchFamily="32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cs typeface="Arial Unicode MS" pitchFamily="32" charset="0"/>
                </a:defRPr>
              </a:lvl9pPr>
            </a:lstStyle>
            <a:p>
              <a:pPr eaLnBrk="1" hangingPunct="1">
                <a:buClrTx/>
                <a:buFontTx/>
                <a:buNone/>
              </a:pPr>
              <a:r>
                <a:rPr lang="de-DE" altLang="x-none" sz="2159" b="1">
                  <a:solidFill>
                    <a:srgbClr val="0070C0"/>
                  </a:solidFill>
                  <a:latin typeface="Arial Narrow" panose="020B0606020202030204" pitchFamily="34" charset="0"/>
                </a:rPr>
                <a:t>CO</a:t>
              </a:r>
              <a:r>
                <a:rPr lang="de-DE" altLang="x-none" sz="2159" b="1" baseline="-25000">
                  <a:solidFill>
                    <a:srgbClr val="0070C0"/>
                  </a:solidFill>
                  <a:latin typeface="Arial Narrow" panose="020B0606020202030204" pitchFamily="34" charset="0"/>
                </a:rPr>
                <a:t>2</a:t>
              </a:r>
            </a:p>
          </p:txBody>
        </p:sp>
        <p:sp>
          <p:nvSpPr>
            <p:cNvPr id="15376" name="Text Box 12"/>
            <p:cNvSpPr txBox="1">
              <a:spLocks noChangeArrowheads="1"/>
            </p:cNvSpPr>
            <p:nvPr/>
          </p:nvSpPr>
          <p:spPr bwMode="auto">
            <a:xfrm>
              <a:off x="9190766" y="4368857"/>
              <a:ext cx="466515" cy="4456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7970" tIns="56144" rIns="107970" bIns="56144">
              <a:spAutoFit/>
            </a:bodyPr>
            <a:lstStyle>
              <a:lvl1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cs typeface="Arial Unicode MS" pitchFamily="32" charset="0"/>
                </a:defRPr>
              </a:lvl1pPr>
              <a:lvl2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cs typeface="Arial Unicode MS" pitchFamily="32" charset="0"/>
                </a:defRPr>
              </a:lvl2pPr>
              <a:lvl3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cs typeface="Arial Unicode MS" pitchFamily="32" charset="0"/>
                </a:defRPr>
              </a:lvl3pPr>
              <a:lvl4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cs typeface="Arial Unicode MS" pitchFamily="32" charset="0"/>
                </a:defRPr>
              </a:lvl4pPr>
              <a:lvl5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cs typeface="Arial Unicode MS" pitchFamily="32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cs typeface="Arial Unicode MS" pitchFamily="32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cs typeface="Arial Unicode MS" pitchFamily="32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cs typeface="Arial Unicode MS" pitchFamily="32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cs typeface="Arial Unicode MS" pitchFamily="32" charset="0"/>
                </a:defRPr>
              </a:lvl9pPr>
            </a:lstStyle>
            <a:p>
              <a:pPr eaLnBrk="1" hangingPunct="1">
                <a:buClrTx/>
                <a:buFontTx/>
                <a:buNone/>
              </a:pPr>
              <a:r>
                <a:rPr lang="de-DE" altLang="x-none" sz="2159" b="1">
                  <a:solidFill>
                    <a:srgbClr val="33CCFF"/>
                  </a:solidFill>
                  <a:latin typeface="Arial Narrow" panose="020B0606020202030204" pitchFamily="34" charset="0"/>
                </a:rPr>
                <a:t>H</a:t>
              </a:r>
              <a:r>
                <a:rPr lang="de-DE" altLang="x-none" sz="2159" b="1" baseline="-25000">
                  <a:solidFill>
                    <a:srgbClr val="33CCFF"/>
                  </a:solidFill>
                  <a:latin typeface="Arial Narrow" panose="020B0606020202030204" pitchFamily="34" charset="0"/>
                </a:rPr>
                <a:t>2</a:t>
              </a:r>
            </a:p>
          </p:txBody>
        </p:sp>
        <p:sp>
          <p:nvSpPr>
            <p:cNvPr id="15377" name="Text Box 13"/>
            <p:cNvSpPr txBox="1">
              <a:spLocks noChangeArrowheads="1"/>
            </p:cNvSpPr>
            <p:nvPr/>
          </p:nvSpPr>
          <p:spPr bwMode="auto">
            <a:xfrm>
              <a:off x="9407876" y="4639291"/>
              <a:ext cx="642845" cy="4456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7970" tIns="56144" rIns="107970" bIns="56144">
              <a:spAutoFit/>
            </a:bodyPr>
            <a:lstStyle>
              <a:lvl1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cs typeface="Arial Unicode MS" pitchFamily="32" charset="0"/>
                </a:defRPr>
              </a:lvl1pPr>
              <a:lvl2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cs typeface="Arial Unicode MS" pitchFamily="32" charset="0"/>
                </a:defRPr>
              </a:lvl2pPr>
              <a:lvl3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cs typeface="Arial Unicode MS" pitchFamily="32" charset="0"/>
                </a:defRPr>
              </a:lvl3pPr>
              <a:lvl4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cs typeface="Arial Unicode MS" pitchFamily="32" charset="0"/>
                </a:defRPr>
              </a:lvl4pPr>
              <a:lvl5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cs typeface="Arial Unicode MS" pitchFamily="32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cs typeface="Arial Unicode MS" pitchFamily="32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cs typeface="Arial Unicode MS" pitchFamily="32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cs typeface="Arial Unicode MS" pitchFamily="32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cs typeface="Arial Unicode MS" pitchFamily="32" charset="0"/>
                </a:defRPr>
              </a:lvl9pPr>
            </a:lstStyle>
            <a:p>
              <a:pPr eaLnBrk="1" hangingPunct="1">
                <a:buClrTx/>
                <a:buFontTx/>
                <a:buNone/>
              </a:pPr>
              <a:r>
                <a:rPr lang="de-DE" altLang="x-none" sz="2159" b="1">
                  <a:solidFill>
                    <a:srgbClr val="0070C0"/>
                  </a:solidFill>
                  <a:latin typeface="Arial Narrow" panose="020B0606020202030204" pitchFamily="34" charset="0"/>
                </a:rPr>
                <a:t>CO</a:t>
              </a:r>
              <a:r>
                <a:rPr lang="de-DE" altLang="x-none" sz="2159" b="1" baseline="-25000">
                  <a:solidFill>
                    <a:srgbClr val="0070C0"/>
                  </a:solidFill>
                  <a:latin typeface="Arial Narrow" panose="020B0606020202030204" pitchFamily="34" charset="0"/>
                </a:rPr>
                <a:t>2</a:t>
              </a:r>
            </a:p>
          </p:txBody>
        </p:sp>
        <p:sp>
          <p:nvSpPr>
            <p:cNvPr id="15378" name="Text Box 14"/>
            <p:cNvSpPr txBox="1">
              <a:spLocks noChangeArrowheads="1"/>
            </p:cNvSpPr>
            <p:nvPr/>
          </p:nvSpPr>
          <p:spPr bwMode="auto">
            <a:xfrm>
              <a:off x="8590857" y="4627865"/>
              <a:ext cx="642845" cy="4456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7970" tIns="56144" rIns="107970" bIns="56144">
              <a:spAutoFit/>
            </a:bodyPr>
            <a:lstStyle>
              <a:lvl1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cs typeface="Arial Unicode MS" pitchFamily="32" charset="0"/>
                </a:defRPr>
              </a:lvl1pPr>
              <a:lvl2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cs typeface="Arial Unicode MS" pitchFamily="32" charset="0"/>
                </a:defRPr>
              </a:lvl2pPr>
              <a:lvl3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cs typeface="Arial Unicode MS" pitchFamily="32" charset="0"/>
                </a:defRPr>
              </a:lvl3pPr>
              <a:lvl4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cs typeface="Arial Unicode MS" pitchFamily="32" charset="0"/>
                </a:defRPr>
              </a:lvl4pPr>
              <a:lvl5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cs typeface="Arial Unicode MS" pitchFamily="32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cs typeface="Arial Unicode MS" pitchFamily="32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cs typeface="Arial Unicode MS" pitchFamily="32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cs typeface="Arial Unicode MS" pitchFamily="32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cs typeface="Arial Unicode MS" pitchFamily="32" charset="0"/>
                </a:defRPr>
              </a:lvl9pPr>
            </a:lstStyle>
            <a:p>
              <a:pPr eaLnBrk="1" hangingPunct="1">
                <a:buClrTx/>
                <a:buFontTx/>
                <a:buNone/>
              </a:pPr>
              <a:r>
                <a:rPr lang="de-DE" altLang="x-none" sz="2159" b="1" dirty="0">
                  <a:solidFill>
                    <a:srgbClr val="0070C0"/>
                  </a:solidFill>
                  <a:latin typeface="Arial Narrow" panose="020B0606020202030204" pitchFamily="34" charset="0"/>
                </a:rPr>
                <a:t>CO</a:t>
              </a:r>
              <a:r>
                <a:rPr lang="de-DE" altLang="x-none" sz="2159" b="1" baseline="-25000" dirty="0">
                  <a:solidFill>
                    <a:srgbClr val="0070C0"/>
                  </a:solidFill>
                  <a:latin typeface="Arial Narrow" panose="020B0606020202030204" pitchFamily="34" charset="0"/>
                </a:rPr>
                <a:t>2</a:t>
              </a:r>
            </a:p>
          </p:txBody>
        </p:sp>
        <p:sp>
          <p:nvSpPr>
            <p:cNvPr id="15379" name="Text Box 15"/>
            <p:cNvSpPr txBox="1">
              <a:spLocks noChangeArrowheads="1"/>
            </p:cNvSpPr>
            <p:nvPr/>
          </p:nvSpPr>
          <p:spPr bwMode="auto">
            <a:xfrm>
              <a:off x="8089982" y="4206977"/>
              <a:ext cx="642845" cy="4456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7970" tIns="56144" rIns="107970" bIns="56144">
              <a:spAutoFit/>
            </a:bodyPr>
            <a:lstStyle>
              <a:lvl1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cs typeface="Arial Unicode MS" pitchFamily="32" charset="0"/>
                </a:defRPr>
              </a:lvl1pPr>
              <a:lvl2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cs typeface="Arial Unicode MS" pitchFamily="32" charset="0"/>
                </a:defRPr>
              </a:lvl2pPr>
              <a:lvl3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cs typeface="Arial Unicode MS" pitchFamily="32" charset="0"/>
                </a:defRPr>
              </a:lvl3pPr>
              <a:lvl4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cs typeface="Arial Unicode MS" pitchFamily="32" charset="0"/>
                </a:defRPr>
              </a:lvl4pPr>
              <a:lvl5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cs typeface="Arial Unicode MS" pitchFamily="32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cs typeface="Arial Unicode MS" pitchFamily="32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cs typeface="Arial Unicode MS" pitchFamily="32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cs typeface="Arial Unicode MS" pitchFamily="32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cs typeface="Arial Unicode MS" pitchFamily="32" charset="0"/>
                </a:defRPr>
              </a:lvl9pPr>
            </a:lstStyle>
            <a:p>
              <a:pPr eaLnBrk="1" hangingPunct="1">
                <a:buClrTx/>
                <a:buFontTx/>
                <a:buNone/>
              </a:pPr>
              <a:r>
                <a:rPr lang="de-DE" altLang="x-none" sz="2159" b="1">
                  <a:solidFill>
                    <a:srgbClr val="0070C0"/>
                  </a:solidFill>
                  <a:latin typeface="Arial Narrow" panose="020B0606020202030204" pitchFamily="34" charset="0"/>
                </a:rPr>
                <a:t>CO</a:t>
              </a:r>
              <a:r>
                <a:rPr lang="de-DE" altLang="x-none" sz="2159" b="1" baseline="-25000">
                  <a:solidFill>
                    <a:srgbClr val="0070C0"/>
                  </a:solidFill>
                  <a:latin typeface="Arial Narrow" panose="020B0606020202030204" pitchFamily="34" charset="0"/>
                </a:rPr>
                <a:t>2</a:t>
              </a:r>
            </a:p>
          </p:txBody>
        </p:sp>
        <p:sp>
          <p:nvSpPr>
            <p:cNvPr id="15380" name="Text Box 16"/>
            <p:cNvSpPr txBox="1">
              <a:spLocks noChangeArrowheads="1"/>
            </p:cNvSpPr>
            <p:nvPr/>
          </p:nvSpPr>
          <p:spPr bwMode="auto">
            <a:xfrm>
              <a:off x="8158543" y="4627865"/>
              <a:ext cx="466515" cy="4456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7970" tIns="56144" rIns="107970" bIns="56144">
              <a:spAutoFit/>
            </a:bodyPr>
            <a:lstStyle>
              <a:lvl1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cs typeface="Arial Unicode MS" pitchFamily="32" charset="0"/>
                </a:defRPr>
              </a:lvl1pPr>
              <a:lvl2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cs typeface="Arial Unicode MS" pitchFamily="32" charset="0"/>
                </a:defRPr>
              </a:lvl2pPr>
              <a:lvl3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cs typeface="Arial Unicode MS" pitchFamily="32" charset="0"/>
                </a:defRPr>
              </a:lvl3pPr>
              <a:lvl4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cs typeface="Arial Unicode MS" pitchFamily="32" charset="0"/>
                </a:defRPr>
              </a:lvl4pPr>
              <a:lvl5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cs typeface="Arial Unicode MS" pitchFamily="32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cs typeface="Arial Unicode MS" pitchFamily="32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cs typeface="Arial Unicode MS" pitchFamily="32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cs typeface="Arial Unicode MS" pitchFamily="32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cs typeface="Arial Unicode MS" pitchFamily="32" charset="0"/>
                </a:defRPr>
              </a:lvl9pPr>
            </a:lstStyle>
            <a:p>
              <a:pPr eaLnBrk="1" hangingPunct="1">
                <a:buClrTx/>
                <a:buFontTx/>
                <a:buNone/>
              </a:pPr>
              <a:r>
                <a:rPr lang="de-DE" altLang="x-none" sz="2159" b="1">
                  <a:solidFill>
                    <a:srgbClr val="33CCFF"/>
                  </a:solidFill>
                  <a:latin typeface="Arial Narrow" panose="020B0606020202030204" pitchFamily="34" charset="0"/>
                </a:rPr>
                <a:t>H</a:t>
              </a:r>
              <a:r>
                <a:rPr lang="de-DE" altLang="x-none" sz="2159" b="1" baseline="-25000">
                  <a:solidFill>
                    <a:srgbClr val="33CCFF"/>
                  </a:solidFill>
                  <a:latin typeface="Arial Narrow" panose="020B0606020202030204" pitchFamily="34" charset="0"/>
                </a:rPr>
                <a:t>2</a:t>
              </a:r>
            </a:p>
          </p:txBody>
        </p:sp>
        <p:sp>
          <p:nvSpPr>
            <p:cNvPr id="15381" name="Text Box 17"/>
            <p:cNvSpPr txBox="1">
              <a:spLocks noChangeArrowheads="1"/>
            </p:cNvSpPr>
            <p:nvPr/>
          </p:nvSpPr>
          <p:spPr bwMode="auto">
            <a:xfrm>
              <a:off x="8764164" y="4281251"/>
              <a:ext cx="466515" cy="4456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7970" tIns="56144" rIns="107970" bIns="56144">
              <a:spAutoFit/>
            </a:bodyPr>
            <a:lstStyle>
              <a:lvl1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cs typeface="Arial Unicode MS" pitchFamily="32" charset="0"/>
                </a:defRPr>
              </a:lvl1pPr>
              <a:lvl2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cs typeface="Arial Unicode MS" pitchFamily="32" charset="0"/>
                </a:defRPr>
              </a:lvl2pPr>
              <a:lvl3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cs typeface="Arial Unicode MS" pitchFamily="32" charset="0"/>
                </a:defRPr>
              </a:lvl3pPr>
              <a:lvl4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cs typeface="Arial Unicode MS" pitchFamily="32" charset="0"/>
                </a:defRPr>
              </a:lvl4pPr>
              <a:lvl5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cs typeface="Arial Unicode MS" pitchFamily="32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cs typeface="Arial Unicode MS" pitchFamily="32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cs typeface="Arial Unicode MS" pitchFamily="32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cs typeface="Arial Unicode MS" pitchFamily="32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cs typeface="Arial Unicode MS" pitchFamily="32" charset="0"/>
                </a:defRPr>
              </a:lvl9pPr>
            </a:lstStyle>
            <a:p>
              <a:pPr eaLnBrk="1" hangingPunct="1">
                <a:buClrTx/>
                <a:buFontTx/>
                <a:buNone/>
              </a:pPr>
              <a:r>
                <a:rPr lang="de-DE" altLang="x-none" sz="2159" b="1">
                  <a:solidFill>
                    <a:srgbClr val="33CCFF"/>
                  </a:solidFill>
                  <a:latin typeface="Arial Narrow" panose="020B0606020202030204" pitchFamily="34" charset="0"/>
                </a:rPr>
                <a:t>H</a:t>
              </a:r>
              <a:r>
                <a:rPr lang="de-DE" altLang="x-none" sz="2159" b="1" baseline="-25000">
                  <a:solidFill>
                    <a:srgbClr val="33CCFF"/>
                  </a:solidFill>
                  <a:latin typeface="Arial Narrow" panose="020B0606020202030204" pitchFamily="34" charset="0"/>
                </a:rPr>
                <a:t>2</a:t>
              </a:r>
            </a:p>
          </p:txBody>
        </p:sp>
        <p:sp>
          <p:nvSpPr>
            <p:cNvPr id="15382" name="Text Box 18"/>
            <p:cNvSpPr txBox="1">
              <a:spLocks noChangeArrowheads="1"/>
            </p:cNvSpPr>
            <p:nvPr/>
          </p:nvSpPr>
          <p:spPr bwMode="auto">
            <a:xfrm>
              <a:off x="8181397" y="5328710"/>
              <a:ext cx="642845" cy="4456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7970" tIns="56144" rIns="107970" bIns="56144">
              <a:spAutoFit/>
            </a:bodyPr>
            <a:lstStyle>
              <a:lvl1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cs typeface="Arial Unicode MS" pitchFamily="32" charset="0"/>
                </a:defRPr>
              </a:lvl1pPr>
              <a:lvl2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cs typeface="Arial Unicode MS" pitchFamily="32" charset="0"/>
                </a:defRPr>
              </a:lvl2pPr>
              <a:lvl3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cs typeface="Arial Unicode MS" pitchFamily="32" charset="0"/>
                </a:defRPr>
              </a:lvl3pPr>
              <a:lvl4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cs typeface="Arial Unicode MS" pitchFamily="32" charset="0"/>
                </a:defRPr>
              </a:lvl4pPr>
              <a:lvl5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cs typeface="Arial Unicode MS" pitchFamily="32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cs typeface="Arial Unicode MS" pitchFamily="32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cs typeface="Arial Unicode MS" pitchFamily="32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cs typeface="Arial Unicode MS" pitchFamily="32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cs typeface="Arial Unicode MS" pitchFamily="32" charset="0"/>
                </a:defRPr>
              </a:lvl9pPr>
            </a:lstStyle>
            <a:p>
              <a:pPr eaLnBrk="1" hangingPunct="1">
                <a:buClrTx/>
                <a:buFontTx/>
                <a:buNone/>
              </a:pPr>
              <a:r>
                <a:rPr lang="de-DE" altLang="x-none" sz="2159" b="1">
                  <a:solidFill>
                    <a:srgbClr val="0070C0"/>
                  </a:solidFill>
                  <a:latin typeface="Arial Narrow" panose="020B0606020202030204" pitchFamily="34" charset="0"/>
                </a:rPr>
                <a:t>CO</a:t>
              </a:r>
              <a:r>
                <a:rPr lang="de-DE" altLang="x-none" sz="2159" b="1" baseline="-25000">
                  <a:solidFill>
                    <a:srgbClr val="0070C0"/>
                  </a:solidFill>
                  <a:latin typeface="Arial Narrow" panose="020B0606020202030204" pitchFamily="34" charset="0"/>
                </a:rPr>
                <a:t>2</a:t>
              </a:r>
            </a:p>
          </p:txBody>
        </p:sp>
        <p:sp>
          <p:nvSpPr>
            <p:cNvPr id="15383" name="Text Box 19"/>
            <p:cNvSpPr txBox="1">
              <a:spLocks noChangeArrowheads="1"/>
            </p:cNvSpPr>
            <p:nvPr/>
          </p:nvSpPr>
          <p:spPr bwMode="auto">
            <a:xfrm>
              <a:off x="7922389" y="5587718"/>
              <a:ext cx="630021" cy="4456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7970" tIns="56144" rIns="107970" bIns="56144">
              <a:spAutoFit/>
            </a:bodyPr>
            <a:lstStyle>
              <a:lvl1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cs typeface="Arial Unicode MS" pitchFamily="32" charset="0"/>
                </a:defRPr>
              </a:lvl1pPr>
              <a:lvl2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cs typeface="Arial Unicode MS" pitchFamily="32" charset="0"/>
                </a:defRPr>
              </a:lvl2pPr>
              <a:lvl3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cs typeface="Arial Unicode MS" pitchFamily="32" charset="0"/>
                </a:defRPr>
              </a:lvl3pPr>
              <a:lvl4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cs typeface="Arial Unicode MS" pitchFamily="32" charset="0"/>
                </a:defRPr>
              </a:lvl4pPr>
              <a:lvl5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cs typeface="Arial Unicode MS" pitchFamily="32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cs typeface="Arial Unicode MS" pitchFamily="32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cs typeface="Arial Unicode MS" pitchFamily="32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cs typeface="Arial Unicode MS" pitchFamily="32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cs typeface="Arial Unicode MS" pitchFamily="32" charset="0"/>
                </a:defRPr>
              </a:lvl9pPr>
            </a:lstStyle>
            <a:p>
              <a:pPr eaLnBrk="1" hangingPunct="1">
                <a:buClrTx/>
                <a:buFontTx/>
                <a:buNone/>
              </a:pPr>
              <a:r>
                <a:rPr lang="de-DE" altLang="x-none" sz="2159" b="1">
                  <a:solidFill>
                    <a:srgbClr val="FF3300"/>
                  </a:solidFill>
                  <a:latin typeface="Arial Narrow" panose="020B0606020202030204" pitchFamily="34" charset="0"/>
                </a:rPr>
                <a:t>CH</a:t>
              </a:r>
              <a:r>
                <a:rPr lang="de-DE" altLang="x-none" sz="2159" b="1" baseline="-25000">
                  <a:solidFill>
                    <a:srgbClr val="FF3300"/>
                  </a:solidFill>
                  <a:latin typeface="Arial Narrow" panose="020B0606020202030204" pitchFamily="34" charset="0"/>
                </a:rPr>
                <a:t>4</a:t>
              </a:r>
            </a:p>
          </p:txBody>
        </p:sp>
        <p:sp>
          <p:nvSpPr>
            <p:cNvPr id="15385" name="Text Box 21"/>
            <p:cNvSpPr txBox="1">
              <a:spLocks noChangeArrowheads="1"/>
            </p:cNvSpPr>
            <p:nvPr/>
          </p:nvSpPr>
          <p:spPr bwMode="auto">
            <a:xfrm>
              <a:off x="8840344" y="5319188"/>
              <a:ext cx="630021" cy="4456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7970" tIns="56144" rIns="107970" bIns="56144">
              <a:spAutoFit/>
            </a:bodyPr>
            <a:lstStyle>
              <a:lvl1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cs typeface="Arial Unicode MS" pitchFamily="32" charset="0"/>
                </a:defRPr>
              </a:lvl1pPr>
              <a:lvl2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cs typeface="Arial Unicode MS" pitchFamily="32" charset="0"/>
                </a:defRPr>
              </a:lvl2pPr>
              <a:lvl3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cs typeface="Arial Unicode MS" pitchFamily="32" charset="0"/>
                </a:defRPr>
              </a:lvl3pPr>
              <a:lvl4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cs typeface="Arial Unicode MS" pitchFamily="32" charset="0"/>
                </a:defRPr>
              </a:lvl4pPr>
              <a:lvl5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cs typeface="Arial Unicode MS" pitchFamily="32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cs typeface="Arial Unicode MS" pitchFamily="32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cs typeface="Arial Unicode MS" pitchFamily="32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cs typeface="Arial Unicode MS" pitchFamily="32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cs typeface="Arial Unicode MS" pitchFamily="32" charset="0"/>
                </a:defRPr>
              </a:lvl9pPr>
            </a:lstStyle>
            <a:p>
              <a:pPr eaLnBrk="1" hangingPunct="1">
                <a:buClrTx/>
                <a:buFontTx/>
                <a:buNone/>
              </a:pPr>
              <a:r>
                <a:rPr lang="de-DE" altLang="x-none" sz="2159" b="1">
                  <a:solidFill>
                    <a:srgbClr val="FF3300"/>
                  </a:solidFill>
                  <a:latin typeface="Arial Narrow" panose="020B0606020202030204" pitchFamily="34" charset="0"/>
                </a:rPr>
                <a:t>CH</a:t>
              </a:r>
              <a:r>
                <a:rPr lang="de-DE" altLang="x-none" sz="2159" b="1" baseline="-25000">
                  <a:solidFill>
                    <a:srgbClr val="FF3300"/>
                  </a:solidFill>
                  <a:latin typeface="Arial Narrow" panose="020B0606020202030204" pitchFamily="34" charset="0"/>
                </a:rPr>
                <a:t>4</a:t>
              </a:r>
            </a:p>
          </p:txBody>
        </p:sp>
        <p:sp>
          <p:nvSpPr>
            <p:cNvPr id="15386" name="Text Box 22"/>
            <p:cNvSpPr txBox="1">
              <a:spLocks noChangeArrowheads="1"/>
            </p:cNvSpPr>
            <p:nvPr/>
          </p:nvSpPr>
          <p:spPr bwMode="auto">
            <a:xfrm>
              <a:off x="8611807" y="5663897"/>
              <a:ext cx="630021" cy="4456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7970" tIns="56144" rIns="107970" bIns="56144">
              <a:spAutoFit/>
            </a:bodyPr>
            <a:lstStyle>
              <a:lvl1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cs typeface="Arial Unicode MS" pitchFamily="32" charset="0"/>
                </a:defRPr>
              </a:lvl1pPr>
              <a:lvl2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cs typeface="Arial Unicode MS" pitchFamily="32" charset="0"/>
                </a:defRPr>
              </a:lvl2pPr>
              <a:lvl3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cs typeface="Arial Unicode MS" pitchFamily="32" charset="0"/>
                </a:defRPr>
              </a:lvl3pPr>
              <a:lvl4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cs typeface="Arial Unicode MS" pitchFamily="32" charset="0"/>
                </a:defRPr>
              </a:lvl4pPr>
              <a:lvl5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cs typeface="Arial Unicode MS" pitchFamily="32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cs typeface="Arial Unicode MS" pitchFamily="32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cs typeface="Arial Unicode MS" pitchFamily="32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cs typeface="Arial Unicode MS" pitchFamily="32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cs typeface="Arial Unicode MS" pitchFamily="32" charset="0"/>
                </a:defRPr>
              </a:lvl9pPr>
            </a:lstStyle>
            <a:p>
              <a:pPr eaLnBrk="1" hangingPunct="1">
                <a:buClrTx/>
                <a:buFontTx/>
                <a:buNone/>
              </a:pPr>
              <a:r>
                <a:rPr lang="de-DE" altLang="x-none" sz="2159" b="1">
                  <a:solidFill>
                    <a:srgbClr val="FF3300"/>
                  </a:solidFill>
                  <a:latin typeface="Arial Narrow" panose="020B0606020202030204" pitchFamily="34" charset="0"/>
                </a:rPr>
                <a:t>CH</a:t>
              </a:r>
              <a:r>
                <a:rPr lang="de-DE" altLang="x-none" sz="2159" b="1" baseline="-25000">
                  <a:solidFill>
                    <a:srgbClr val="FF3300"/>
                  </a:solidFill>
                  <a:latin typeface="Arial Narrow" panose="020B0606020202030204" pitchFamily="34" charset="0"/>
                </a:rPr>
                <a:t>4</a:t>
              </a:r>
            </a:p>
          </p:txBody>
        </p:sp>
        <p:sp>
          <p:nvSpPr>
            <p:cNvPr id="15387" name="Text Box 23"/>
            <p:cNvSpPr txBox="1">
              <a:spLocks noChangeArrowheads="1"/>
            </p:cNvSpPr>
            <p:nvPr/>
          </p:nvSpPr>
          <p:spPr bwMode="auto">
            <a:xfrm>
              <a:off x="9255518" y="5578196"/>
              <a:ext cx="642845" cy="4456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7970" tIns="56144" rIns="107970" bIns="56144">
              <a:spAutoFit/>
            </a:bodyPr>
            <a:lstStyle>
              <a:lvl1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cs typeface="Arial Unicode MS" pitchFamily="32" charset="0"/>
                </a:defRPr>
              </a:lvl1pPr>
              <a:lvl2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cs typeface="Arial Unicode MS" pitchFamily="32" charset="0"/>
                </a:defRPr>
              </a:lvl2pPr>
              <a:lvl3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cs typeface="Arial Unicode MS" pitchFamily="32" charset="0"/>
                </a:defRPr>
              </a:lvl3pPr>
              <a:lvl4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cs typeface="Arial Unicode MS" pitchFamily="32" charset="0"/>
                </a:defRPr>
              </a:lvl4pPr>
              <a:lvl5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cs typeface="Arial Unicode MS" pitchFamily="32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cs typeface="Arial Unicode MS" pitchFamily="32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cs typeface="Arial Unicode MS" pitchFamily="32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cs typeface="Arial Unicode MS" pitchFamily="32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cs typeface="Arial Unicode MS" pitchFamily="32" charset="0"/>
                </a:defRPr>
              </a:lvl9pPr>
            </a:lstStyle>
            <a:p>
              <a:pPr eaLnBrk="1" hangingPunct="1">
                <a:buClrTx/>
                <a:buFontTx/>
                <a:buNone/>
              </a:pPr>
              <a:r>
                <a:rPr lang="de-DE" altLang="x-none" sz="2159" b="1">
                  <a:solidFill>
                    <a:srgbClr val="0070C0"/>
                  </a:solidFill>
                  <a:latin typeface="Arial Narrow" panose="020B0606020202030204" pitchFamily="34" charset="0"/>
                </a:rPr>
                <a:t>CO</a:t>
              </a:r>
              <a:r>
                <a:rPr lang="de-DE" altLang="x-none" sz="2159" b="1" baseline="-25000">
                  <a:solidFill>
                    <a:srgbClr val="0070C0"/>
                  </a:solidFill>
                  <a:latin typeface="Arial Narrow" panose="020B0606020202030204" pitchFamily="34" charset="0"/>
                </a:rPr>
                <a:t>2</a:t>
              </a:r>
            </a:p>
          </p:txBody>
        </p:sp>
      </p:grpSp>
      <p:pic>
        <p:nvPicPr>
          <p:cNvPr id="15388" name="Picture 2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7107" y="1521673"/>
            <a:ext cx="5330615" cy="48087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15389" name="Group 25"/>
          <p:cNvGrpSpPr>
            <a:grpSpLocks/>
          </p:cNvGrpSpPr>
          <p:nvPr/>
        </p:nvGrpSpPr>
        <p:grpSpPr bwMode="auto">
          <a:xfrm>
            <a:off x="1089147" y="1597851"/>
            <a:ext cx="470404" cy="3245219"/>
            <a:chOff x="251" y="839"/>
            <a:chExt cx="247" cy="1704"/>
          </a:xfrm>
        </p:grpSpPr>
        <p:sp>
          <p:nvSpPr>
            <p:cNvPr id="15393" name="AutoShape 26"/>
            <p:cNvSpPr>
              <a:spLocks noChangeArrowheads="1"/>
            </p:cNvSpPr>
            <p:nvPr/>
          </p:nvSpPr>
          <p:spPr bwMode="auto">
            <a:xfrm>
              <a:off x="431" y="839"/>
              <a:ext cx="67" cy="1704"/>
            </a:xfrm>
            <a:prstGeom prst="downArrow">
              <a:avLst>
                <a:gd name="adj1" fmla="val 61194"/>
                <a:gd name="adj2" fmla="val 154363"/>
              </a:avLst>
            </a:prstGeom>
            <a:noFill/>
            <a:ln w="9360">
              <a:solidFill>
                <a:srgbClr val="31A0B4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 altLang="x-none" sz="2159">
                <a:latin typeface="Arial Narrow" panose="020B0606020202030204" pitchFamily="34" charset="0"/>
              </a:endParaRPr>
            </a:p>
          </p:txBody>
        </p:sp>
        <p:sp>
          <p:nvSpPr>
            <p:cNvPr id="15394" name="Text Box 27"/>
            <p:cNvSpPr txBox="1">
              <a:spLocks noChangeArrowheads="1"/>
            </p:cNvSpPr>
            <p:nvPr/>
          </p:nvSpPr>
          <p:spPr bwMode="auto">
            <a:xfrm rot="16200000">
              <a:off x="-98" y="1429"/>
              <a:ext cx="869" cy="1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0" bIns="0"/>
            <a:lstStyle>
              <a:lvl1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cs typeface="Arial Unicode MS" pitchFamily="32" charset="0"/>
                </a:defRPr>
              </a:lvl1pPr>
              <a:lvl2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cs typeface="Arial Unicode MS" pitchFamily="32" charset="0"/>
                </a:defRPr>
              </a:lvl2pPr>
              <a:lvl3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cs typeface="Arial Unicode MS" pitchFamily="32" charset="0"/>
                </a:defRPr>
              </a:lvl3pPr>
              <a:lvl4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cs typeface="Arial Unicode MS" pitchFamily="32" charset="0"/>
                </a:defRPr>
              </a:lvl4pPr>
              <a:lvl5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cs typeface="Arial Unicode MS" pitchFamily="32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cs typeface="Arial Unicode MS" pitchFamily="32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cs typeface="Arial Unicode MS" pitchFamily="32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cs typeface="Arial Unicode MS" pitchFamily="32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cs typeface="Arial Unicode MS" pitchFamily="32" charset="0"/>
                </a:defRPr>
              </a:lvl9pPr>
            </a:lstStyle>
            <a:p>
              <a:pPr eaLnBrk="1" hangingPunct="1"/>
              <a:r>
                <a:rPr lang="de-DE" altLang="x-none" sz="2159" dirty="0">
                  <a:solidFill>
                    <a:schemeClr val="tx1"/>
                  </a:solidFill>
                  <a:latin typeface="Arial Narrow" panose="020B0606020202030204" pitchFamily="34" charset="0"/>
                </a:rPr>
                <a:t>Verflüssigung Bakterien</a:t>
              </a:r>
            </a:p>
          </p:txBody>
        </p:sp>
      </p:grpSp>
      <p:grpSp>
        <p:nvGrpSpPr>
          <p:cNvPr id="15390" name="Group 28"/>
          <p:cNvGrpSpPr>
            <a:grpSpLocks/>
          </p:cNvGrpSpPr>
          <p:nvPr/>
        </p:nvGrpSpPr>
        <p:grpSpPr bwMode="auto">
          <a:xfrm>
            <a:off x="870132" y="4620246"/>
            <a:ext cx="518016" cy="1683552"/>
            <a:chOff x="136" y="2426"/>
            <a:chExt cx="272" cy="884"/>
          </a:xfrm>
        </p:grpSpPr>
        <p:sp>
          <p:nvSpPr>
            <p:cNvPr id="15391" name="AutoShape 29"/>
            <p:cNvSpPr>
              <a:spLocks noChangeArrowheads="1"/>
            </p:cNvSpPr>
            <p:nvPr/>
          </p:nvSpPr>
          <p:spPr bwMode="auto">
            <a:xfrm>
              <a:off x="318" y="2426"/>
              <a:ext cx="90" cy="884"/>
            </a:xfrm>
            <a:prstGeom prst="downArrow">
              <a:avLst>
                <a:gd name="adj1" fmla="val 52120"/>
                <a:gd name="adj2" fmla="val 112774"/>
              </a:avLst>
            </a:prstGeom>
            <a:solidFill>
              <a:srgbClr val="FFFFFF"/>
            </a:solidFill>
            <a:ln w="9360">
              <a:solidFill>
                <a:srgbClr val="C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 altLang="x-none" sz="2159">
                <a:latin typeface="Arial Narrow" panose="020B0606020202030204" pitchFamily="34" charset="0"/>
              </a:endParaRPr>
            </a:p>
          </p:txBody>
        </p:sp>
        <p:sp>
          <p:nvSpPr>
            <p:cNvPr id="15392" name="Text Box 30"/>
            <p:cNvSpPr txBox="1">
              <a:spLocks noChangeArrowheads="1"/>
            </p:cNvSpPr>
            <p:nvPr/>
          </p:nvSpPr>
          <p:spPr bwMode="auto">
            <a:xfrm rot="-5400000">
              <a:off x="-141" y="2749"/>
              <a:ext cx="725" cy="1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0" bIns="0"/>
            <a:lstStyle>
              <a:lvl1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cs typeface="Arial Unicode MS" pitchFamily="32" charset="0"/>
                </a:defRPr>
              </a:lvl1pPr>
              <a:lvl2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cs typeface="Arial Unicode MS" pitchFamily="32" charset="0"/>
                </a:defRPr>
              </a:lvl2pPr>
              <a:lvl3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cs typeface="Arial Unicode MS" pitchFamily="32" charset="0"/>
                </a:defRPr>
              </a:lvl3pPr>
              <a:lvl4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cs typeface="Arial Unicode MS" pitchFamily="32" charset="0"/>
                </a:defRPr>
              </a:lvl4pPr>
              <a:lvl5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cs typeface="Arial Unicode MS" pitchFamily="32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cs typeface="Arial Unicode MS" pitchFamily="32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cs typeface="Arial Unicode MS" pitchFamily="32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cs typeface="Arial Unicode MS" pitchFamily="32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cs typeface="Arial Unicode MS" pitchFamily="32" charset="0"/>
                </a:defRPr>
              </a:lvl9pPr>
            </a:lstStyle>
            <a:p>
              <a:pPr eaLnBrk="1" hangingPunct="1"/>
              <a:r>
                <a:rPr lang="de-DE" altLang="x-none" sz="2159" dirty="0">
                  <a:solidFill>
                    <a:schemeClr val="tx1"/>
                  </a:solidFill>
                  <a:latin typeface="Arial Narrow" panose="020B0606020202030204" pitchFamily="34" charset="0"/>
                </a:rPr>
                <a:t>Gasbildung </a:t>
              </a:r>
              <a:r>
                <a:rPr lang="de-DE" altLang="x-none" sz="2159" dirty="0" err="1">
                  <a:solidFill>
                    <a:schemeClr val="tx1"/>
                  </a:solidFill>
                  <a:latin typeface="Arial Narrow" panose="020B0606020202030204" pitchFamily="34" charset="0"/>
                </a:rPr>
                <a:t>Archaen</a:t>
              </a:r>
              <a:endParaRPr lang="de-DE" altLang="x-none" sz="2159" dirty="0">
                <a:solidFill>
                  <a:schemeClr val="tx1"/>
                </a:solidFill>
                <a:latin typeface="Arial Narrow" panose="020B0606020202030204" pitchFamily="34" charset="0"/>
              </a:endParaRPr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kern="0" dirty="0"/>
              <a:t>Achtung Generationszeit</a:t>
            </a:r>
            <a:br>
              <a:rPr lang="de-DE" kern="0" dirty="0"/>
            </a:b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596431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DA302B-5E58-E137-E836-264A827DC5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20AA039-EC57-C458-D3B0-F9437F4A54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Verstehen, Interesse, Leidenschaft</a:t>
            </a:r>
          </a:p>
        </p:txBody>
      </p:sp>
      <p:pic>
        <p:nvPicPr>
          <p:cNvPr id="4" name="Inhaltsplatzhalter 6" descr="Ein Bild, das Text, Screenshot, Computer, Software enthält.&#10;&#10;Automatisch generierte Beschreibung">
            <a:extLst>
              <a:ext uri="{FF2B5EF4-FFF2-40B4-BE49-F238E27FC236}">
                <a16:creationId xmlns:a16="http://schemas.microsoft.com/office/drawing/2014/main" id="{2D7E1178-CE34-3459-C8CF-5189370F72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85" t="23121" r="7127" b="28072"/>
          <a:stretch/>
        </p:blipFill>
        <p:spPr>
          <a:xfrm>
            <a:off x="4357531" y="1570830"/>
            <a:ext cx="5427805" cy="3229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4327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21E9C9-C8AC-EBE6-019C-5792E9C8BC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8653216-525E-10B2-4817-32F1115933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kern="0" dirty="0"/>
              <a:t>Achtung Generationszeit</a:t>
            </a:r>
            <a:br>
              <a:rPr lang="de-DE" kern="0" dirty="0"/>
            </a:br>
            <a:endParaRPr lang="de-DE" dirty="0"/>
          </a:p>
        </p:txBody>
      </p:sp>
      <p:sp>
        <p:nvSpPr>
          <p:cNvPr id="7" name="Text Box 4">
            <a:extLst>
              <a:ext uri="{FF2B5EF4-FFF2-40B4-BE49-F238E27FC236}">
                <a16:creationId xmlns:a16="http://schemas.microsoft.com/office/drawing/2014/main" id="{8F03AD1E-4DE0-022C-9203-E12BD0494A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90810" y="5793351"/>
            <a:ext cx="1744324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algn="l"/>
            <a:r>
              <a:rPr lang="de-DE" sz="1400" dirty="0">
                <a:latin typeface="+mn-lt"/>
              </a:rPr>
              <a:t>Nach Weiland 2006</a:t>
            </a:r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DA715CF9-E2DC-548C-B9DF-5C6873247BFF}"/>
              </a:ext>
            </a:extLst>
          </p:cNvPr>
          <p:cNvGrpSpPr/>
          <p:nvPr/>
        </p:nvGrpSpPr>
        <p:grpSpPr>
          <a:xfrm>
            <a:off x="620485" y="1152297"/>
            <a:ext cx="9585793" cy="4632557"/>
            <a:chOff x="-903516" y="1800367"/>
            <a:chExt cx="9585793" cy="4632557"/>
          </a:xfrm>
        </p:grpSpPr>
        <p:pic>
          <p:nvPicPr>
            <p:cNvPr id="9" name="Picture 5">
              <a:extLst>
                <a:ext uri="{FF2B5EF4-FFF2-40B4-BE49-F238E27FC236}">
                  <a16:creationId xmlns:a16="http://schemas.microsoft.com/office/drawing/2014/main" id="{DCD52466-A8F2-6A12-6F6E-D5D6804A6DE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573102" y="-676251"/>
              <a:ext cx="4632557" cy="95857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" name="Textfeld 9">
              <a:extLst>
                <a:ext uri="{FF2B5EF4-FFF2-40B4-BE49-F238E27FC236}">
                  <a16:creationId xmlns:a16="http://schemas.microsoft.com/office/drawing/2014/main" id="{483D7153-E9D4-430E-963B-C358C02242F7}"/>
                </a:ext>
              </a:extLst>
            </p:cNvPr>
            <p:cNvSpPr txBox="1"/>
            <p:nvPr/>
          </p:nvSpPr>
          <p:spPr>
            <a:xfrm>
              <a:off x="4168537" y="3041398"/>
              <a:ext cx="250709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b="1" dirty="0">
                  <a:solidFill>
                    <a:srgbClr val="006600"/>
                  </a:solidFill>
                </a:rPr>
                <a:t>Hydrolytische Bakterien  </a:t>
              </a:r>
              <a:endParaRPr lang="en-GB" sz="1600" b="1" dirty="0">
                <a:solidFill>
                  <a:srgbClr val="006600"/>
                </a:solidFill>
              </a:endParaRPr>
            </a:p>
          </p:txBody>
        </p:sp>
        <p:sp>
          <p:nvSpPr>
            <p:cNvPr id="11" name="Textfeld 10">
              <a:extLst>
                <a:ext uri="{FF2B5EF4-FFF2-40B4-BE49-F238E27FC236}">
                  <a16:creationId xmlns:a16="http://schemas.microsoft.com/office/drawing/2014/main" id="{3A202C23-EA48-B35E-1EC3-C1E48C97442B}"/>
                </a:ext>
              </a:extLst>
            </p:cNvPr>
            <p:cNvSpPr txBox="1"/>
            <p:nvPr/>
          </p:nvSpPr>
          <p:spPr>
            <a:xfrm>
              <a:off x="4225892" y="3907793"/>
              <a:ext cx="239238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b="1" dirty="0" err="1">
                  <a:solidFill>
                    <a:srgbClr val="006600"/>
                  </a:solidFill>
                </a:rPr>
                <a:t>Versäuernde</a:t>
              </a:r>
              <a:r>
                <a:rPr lang="de-DE" sz="1600" b="1" dirty="0">
                  <a:solidFill>
                    <a:srgbClr val="006600"/>
                  </a:solidFill>
                </a:rPr>
                <a:t> Bakterien  </a:t>
              </a:r>
              <a:endParaRPr lang="en-GB" sz="1600" b="1" dirty="0">
                <a:solidFill>
                  <a:srgbClr val="006600"/>
                </a:solidFill>
              </a:endParaRPr>
            </a:p>
          </p:txBody>
        </p:sp>
        <p:sp>
          <p:nvSpPr>
            <p:cNvPr id="12" name="Textfeld 11">
              <a:extLst>
                <a:ext uri="{FF2B5EF4-FFF2-40B4-BE49-F238E27FC236}">
                  <a16:creationId xmlns:a16="http://schemas.microsoft.com/office/drawing/2014/main" id="{4905ACA2-A2A5-4060-514A-6C70A39D8598}"/>
                </a:ext>
              </a:extLst>
            </p:cNvPr>
            <p:cNvSpPr txBox="1"/>
            <p:nvPr/>
          </p:nvSpPr>
          <p:spPr>
            <a:xfrm>
              <a:off x="4225892" y="4604911"/>
              <a:ext cx="219848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b="1" dirty="0" err="1">
                  <a:solidFill>
                    <a:srgbClr val="006600"/>
                  </a:solidFill>
                </a:rPr>
                <a:t>Acetogene</a:t>
              </a:r>
              <a:r>
                <a:rPr lang="de-DE" sz="1600" b="1" dirty="0">
                  <a:solidFill>
                    <a:srgbClr val="006600"/>
                  </a:solidFill>
                </a:rPr>
                <a:t> Bakterien  </a:t>
              </a:r>
              <a:endParaRPr lang="en-GB" sz="1600" b="1" dirty="0">
                <a:solidFill>
                  <a:srgbClr val="006600"/>
                </a:solidFill>
              </a:endParaRPr>
            </a:p>
          </p:txBody>
        </p:sp>
        <p:sp>
          <p:nvSpPr>
            <p:cNvPr id="13" name="Textfeld 12">
              <a:extLst>
                <a:ext uri="{FF2B5EF4-FFF2-40B4-BE49-F238E27FC236}">
                  <a16:creationId xmlns:a16="http://schemas.microsoft.com/office/drawing/2014/main" id="{B0419D2E-E3D0-A506-AC7C-6D44647A84A3}"/>
                </a:ext>
              </a:extLst>
            </p:cNvPr>
            <p:cNvSpPr txBox="1"/>
            <p:nvPr/>
          </p:nvSpPr>
          <p:spPr>
            <a:xfrm>
              <a:off x="4229483" y="5518918"/>
              <a:ext cx="238879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b="1" dirty="0" err="1">
                  <a:solidFill>
                    <a:srgbClr val="006600"/>
                  </a:solidFill>
                </a:rPr>
                <a:t>Methanogene</a:t>
              </a:r>
              <a:r>
                <a:rPr lang="de-DE" sz="1600" b="1" dirty="0">
                  <a:solidFill>
                    <a:srgbClr val="006600"/>
                  </a:solidFill>
                </a:rPr>
                <a:t> </a:t>
              </a:r>
              <a:r>
                <a:rPr lang="de-DE" sz="1600" b="1" dirty="0" err="1">
                  <a:solidFill>
                    <a:srgbClr val="006600"/>
                  </a:solidFill>
                </a:rPr>
                <a:t>Archaeen</a:t>
              </a:r>
              <a:endParaRPr lang="en-GB" sz="1600" b="1" dirty="0">
                <a:solidFill>
                  <a:srgbClr val="006600"/>
                </a:solidFill>
              </a:endParaRPr>
            </a:p>
          </p:txBody>
        </p:sp>
        <p:sp>
          <p:nvSpPr>
            <p:cNvPr id="14" name="Textfeld 13">
              <a:extLst>
                <a:ext uri="{FF2B5EF4-FFF2-40B4-BE49-F238E27FC236}">
                  <a16:creationId xmlns:a16="http://schemas.microsoft.com/office/drawing/2014/main" id="{6836EF2F-4E01-B8FE-7482-E8986FC21334}"/>
                </a:ext>
              </a:extLst>
            </p:cNvPr>
            <p:cNvSpPr txBox="1"/>
            <p:nvPr/>
          </p:nvSpPr>
          <p:spPr>
            <a:xfrm>
              <a:off x="8014312" y="5162711"/>
              <a:ext cx="482824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300" dirty="0">
                  <a:latin typeface="Arial Rounded MT Bold" pitchFamily="34" charset="0"/>
                </a:rPr>
                <a:t>240</a:t>
              </a:r>
              <a:endParaRPr lang="en-GB" sz="1300" dirty="0">
                <a:latin typeface="Arial Rounded MT Bold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045287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BB8F4B-6092-5C63-7D21-E2CB625AD4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75DCC7-EDEF-A92F-0D07-4B18C33FDF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Einschub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2719768-648D-6A91-71E1-B788ACE289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/>
              <a:t>Neue Ansätze</a:t>
            </a:r>
          </a:p>
        </p:txBody>
      </p:sp>
      <p:pic>
        <p:nvPicPr>
          <p:cNvPr id="3074" name="Picture 2" descr="100+] 4k Schwarzes Loch-Wallpaper KOSTENLOS | Wallpapers.com">
            <a:extLst>
              <a:ext uri="{FF2B5EF4-FFF2-40B4-BE49-F238E27FC236}">
                <a16:creationId xmlns:a16="http://schemas.microsoft.com/office/drawing/2014/main" id="{0C846AA8-5CA8-3C37-CF61-B5FBAD85FF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2146" y="809719"/>
            <a:ext cx="28575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81929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BB5608D-84AA-59D5-F988-1FB81B1DA8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2800" dirty="0"/>
              <a:t>Bestimmungstiefe: Nomenklatur in der Biologie </a:t>
            </a:r>
          </a:p>
        </p:txBody>
      </p:sp>
      <p:sp>
        <p:nvSpPr>
          <p:cNvPr id="9" name="Gleichschenkliges Dreieck 8">
            <a:extLst>
              <a:ext uri="{FF2B5EF4-FFF2-40B4-BE49-F238E27FC236}">
                <a16:creationId xmlns:a16="http://schemas.microsoft.com/office/drawing/2014/main" id="{B6981749-FA6F-3E9B-A474-3C3848BBC5E8}"/>
              </a:ext>
            </a:extLst>
          </p:cNvPr>
          <p:cNvSpPr/>
          <p:nvPr/>
        </p:nvSpPr>
        <p:spPr>
          <a:xfrm rot="10800000">
            <a:off x="2061871" y="2750060"/>
            <a:ext cx="1096710" cy="3038632"/>
          </a:xfrm>
          <a:prstGeom prst="triangle">
            <a:avLst/>
          </a:prstGeom>
          <a:gradFill flip="none" rotWithShape="1">
            <a:gsLst>
              <a:gs pos="0">
                <a:schemeClr val="bg1">
                  <a:lumMod val="75000"/>
                  <a:alpha val="20000"/>
                </a:schemeClr>
              </a:gs>
              <a:gs pos="91000">
                <a:schemeClr val="bg2">
                  <a:lumMod val="10000"/>
                  <a:alpha val="90000"/>
                </a:schemeClr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546E8225-2EB1-28CA-684D-7B3C948BD0B2}"/>
              </a:ext>
            </a:extLst>
          </p:cNvPr>
          <p:cNvSpPr txBox="1"/>
          <p:nvPr/>
        </p:nvSpPr>
        <p:spPr>
          <a:xfrm>
            <a:off x="3403494" y="2094655"/>
            <a:ext cx="2124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Domäne (</a:t>
            </a:r>
            <a:r>
              <a:rPr lang="de-DE" dirty="0" err="1"/>
              <a:t>kingdom</a:t>
            </a:r>
            <a:r>
              <a:rPr lang="de-DE" dirty="0"/>
              <a:t>) 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8C01134C-CAA4-62A1-E13B-3242EFC52D93}"/>
              </a:ext>
            </a:extLst>
          </p:cNvPr>
          <p:cNvSpPr txBox="1"/>
          <p:nvPr/>
        </p:nvSpPr>
        <p:spPr>
          <a:xfrm>
            <a:off x="3403495" y="2718045"/>
            <a:ext cx="21007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Abteilung (</a:t>
            </a:r>
            <a:r>
              <a:rPr lang="de-DE" dirty="0" err="1"/>
              <a:t>phylum</a:t>
            </a:r>
            <a:r>
              <a:rPr lang="de-DE" dirty="0"/>
              <a:t>) 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7CD848DA-75FC-7699-BAD8-06080F25DB16}"/>
              </a:ext>
            </a:extLst>
          </p:cNvPr>
          <p:cNvSpPr txBox="1"/>
          <p:nvPr/>
        </p:nvSpPr>
        <p:spPr>
          <a:xfrm>
            <a:off x="3403495" y="3341435"/>
            <a:ext cx="16017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Klasse (</a:t>
            </a:r>
            <a:r>
              <a:rPr lang="de-DE" dirty="0" err="1"/>
              <a:t>class</a:t>
            </a:r>
            <a:r>
              <a:rPr lang="de-DE" dirty="0"/>
              <a:t>) 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727F0CC5-3BD6-1E85-D580-BF87F9D3AC3C}"/>
              </a:ext>
            </a:extLst>
          </p:cNvPr>
          <p:cNvSpPr txBox="1"/>
          <p:nvPr/>
        </p:nvSpPr>
        <p:spPr>
          <a:xfrm>
            <a:off x="3403495" y="3964825"/>
            <a:ext cx="18070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Ordnung (</a:t>
            </a:r>
            <a:r>
              <a:rPr lang="de-DE" dirty="0" err="1"/>
              <a:t>order</a:t>
            </a:r>
            <a:r>
              <a:rPr lang="de-DE" dirty="0"/>
              <a:t>) 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88444480-EA08-2C47-8F0D-DE270A15E76C}"/>
              </a:ext>
            </a:extLst>
          </p:cNvPr>
          <p:cNvSpPr txBox="1"/>
          <p:nvPr/>
        </p:nvSpPr>
        <p:spPr>
          <a:xfrm>
            <a:off x="3403494" y="4588215"/>
            <a:ext cx="1745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Familie (</a:t>
            </a:r>
            <a:r>
              <a:rPr lang="de-DE" dirty="0" err="1"/>
              <a:t>family</a:t>
            </a:r>
            <a:r>
              <a:rPr lang="de-DE" dirty="0"/>
              <a:t>) 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9F32F79C-1097-112D-A0A7-67E080363705}"/>
              </a:ext>
            </a:extLst>
          </p:cNvPr>
          <p:cNvSpPr txBox="1"/>
          <p:nvPr/>
        </p:nvSpPr>
        <p:spPr>
          <a:xfrm>
            <a:off x="3403495" y="5211605"/>
            <a:ext cx="18166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Gattung (</a:t>
            </a:r>
            <a:r>
              <a:rPr lang="de-DE" dirty="0" err="1"/>
              <a:t>genus</a:t>
            </a:r>
            <a:r>
              <a:rPr lang="de-DE" dirty="0"/>
              <a:t>) 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294DEB62-32EF-F5E0-ACEE-A839E2D24018}"/>
              </a:ext>
            </a:extLst>
          </p:cNvPr>
          <p:cNvSpPr txBox="1"/>
          <p:nvPr/>
        </p:nvSpPr>
        <p:spPr>
          <a:xfrm>
            <a:off x="3403494" y="5834993"/>
            <a:ext cx="14750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Art (</a:t>
            </a:r>
            <a:r>
              <a:rPr lang="de-DE" dirty="0" err="1"/>
              <a:t>species</a:t>
            </a:r>
            <a:r>
              <a:rPr lang="de-DE" dirty="0"/>
              <a:t>) 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4679A86A-6BB7-BC26-2801-AF23EAD7F6E1}"/>
              </a:ext>
            </a:extLst>
          </p:cNvPr>
          <p:cNvSpPr txBox="1"/>
          <p:nvPr/>
        </p:nvSpPr>
        <p:spPr>
          <a:xfrm>
            <a:off x="5571367" y="2094655"/>
            <a:ext cx="10118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Archaea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C955DBBB-3F1F-07B4-E435-81739D546F49}"/>
              </a:ext>
            </a:extLst>
          </p:cNvPr>
          <p:cNvSpPr txBox="1"/>
          <p:nvPr/>
        </p:nvSpPr>
        <p:spPr>
          <a:xfrm>
            <a:off x="5571368" y="2722712"/>
            <a:ext cx="16875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/>
              <a:t>Euryarchaeota</a:t>
            </a:r>
            <a:r>
              <a:rPr lang="de-DE" dirty="0"/>
              <a:t> 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58149DE2-6574-1984-A7CD-2E23D2C91498}"/>
              </a:ext>
            </a:extLst>
          </p:cNvPr>
          <p:cNvSpPr txBox="1"/>
          <p:nvPr/>
        </p:nvSpPr>
        <p:spPr>
          <a:xfrm>
            <a:off x="5571367" y="3341435"/>
            <a:ext cx="2089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/>
              <a:t>Methanomicrobia</a:t>
            </a:r>
            <a:r>
              <a:rPr lang="de-DE" dirty="0"/>
              <a:t>   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C49C6621-B13B-F5A2-C76E-213118C28B87}"/>
              </a:ext>
            </a:extLst>
          </p:cNvPr>
          <p:cNvSpPr txBox="1"/>
          <p:nvPr/>
        </p:nvSpPr>
        <p:spPr>
          <a:xfrm>
            <a:off x="5571367" y="3960158"/>
            <a:ext cx="22365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/>
              <a:t>Methanosarcinales</a:t>
            </a:r>
            <a:r>
              <a:rPr lang="de-DE" dirty="0"/>
              <a:t>   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960DC98F-9BC8-9F5C-9960-9ABC37898AB2}"/>
              </a:ext>
            </a:extLst>
          </p:cNvPr>
          <p:cNvSpPr txBox="1"/>
          <p:nvPr/>
        </p:nvSpPr>
        <p:spPr>
          <a:xfrm>
            <a:off x="5571368" y="4588215"/>
            <a:ext cx="2432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/>
              <a:t>Methanosarcinaceae</a:t>
            </a:r>
            <a:r>
              <a:rPr lang="de-DE" dirty="0"/>
              <a:t>   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CAA051B2-3A19-8300-7BC6-B9F40A30748F}"/>
              </a:ext>
            </a:extLst>
          </p:cNvPr>
          <p:cNvSpPr txBox="1"/>
          <p:nvPr/>
        </p:nvSpPr>
        <p:spPr>
          <a:xfrm>
            <a:off x="5571368" y="5211605"/>
            <a:ext cx="19850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i="1" dirty="0" err="1"/>
              <a:t>Methanosarcina</a:t>
            </a:r>
            <a:r>
              <a:rPr lang="de-DE" i="1" dirty="0"/>
              <a:t>    </a:t>
            </a: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57BF523C-76C5-344D-E363-C49CC5E9F472}"/>
              </a:ext>
            </a:extLst>
          </p:cNvPr>
          <p:cNvSpPr txBox="1"/>
          <p:nvPr/>
        </p:nvSpPr>
        <p:spPr>
          <a:xfrm>
            <a:off x="5561622" y="5834993"/>
            <a:ext cx="29142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i="1" dirty="0" err="1"/>
              <a:t>Methanosarcina</a:t>
            </a:r>
            <a:r>
              <a:rPr lang="de-DE" b="1" i="1" dirty="0"/>
              <a:t> </a:t>
            </a:r>
            <a:r>
              <a:rPr lang="de-DE" b="1" i="1" dirty="0" err="1"/>
              <a:t>barkeri</a:t>
            </a:r>
            <a:r>
              <a:rPr lang="de-DE" b="1" i="1" dirty="0"/>
              <a:t>     </a:t>
            </a:r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7D4D5D39-94E5-23F9-C7A2-E017F30C6E2B}"/>
              </a:ext>
            </a:extLst>
          </p:cNvPr>
          <p:cNvSpPr txBox="1"/>
          <p:nvPr/>
        </p:nvSpPr>
        <p:spPr>
          <a:xfrm>
            <a:off x="8227089" y="2094657"/>
            <a:ext cx="17236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Animalia (Tiere)</a:t>
            </a:r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A8F12D05-763F-058A-1587-DB0931B883EF}"/>
              </a:ext>
            </a:extLst>
          </p:cNvPr>
          <p:cNvSpPr txBox="1"/>
          <p:nvPr/>
        </p:nvSpPr>
        <p:spPr>
          <a:xfrm>
            <a:off x="8227089" y="2718047"/>
            <a:ext cx="116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Chordata </a:t>
            </a: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EC75C5B9-5813-C620-C08D-C8E565D0E156}"/>
              </a:ext>
            </a:extLst>
          </p:cNvPr>
          <p:cNvSpPr txBox="1"/>
          <p:nvPr/>
        </p:nvSpPr>
        <p:spPr>
          <a:xfrm>
            <a:off x="8227088" y="3341435"/>
            <a:ext cx="25811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Mammalia (Säugetiere)  </a:t>
            </a:r>
          </a:p>
        </p:txBody>
      </p:sp>
      <p:sp>
        <p:nvSpPr>
          <p:cNvPr id="34" name="Textfeld 33">
            <a:extLst>
              <a:ext uri="{FF2B5EF4-FFF2-40B4-BE49-F238E27FC236}">
                <a16:creationId xmlns:a16="http://schemas.microsoft.com/office/drawing/2014/main" id="{5156F713-1847-3299-8BA3-16C84D5B2620}"/>
              </a:ext>
            </a:extLst>
          </p:cNvPr>
          <p:cNvSpPr txBox="1"/>
          <p:nvPr/>
        </p:nvSpPr>
        <p:spPr>
          <a:xfrm>
            <a:off x="8227087" y="3969490"/>
            <a:ext cx="11201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Primates </a:t>
            </a:r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91459063-B103-C9D7-5740-BCBDF0DB669A}"/>
              </a:ext>
            </a:extLst>
          </p:cNvPr>
          <p:cNvSpPr txBox="1"/>
          <p:nvPr/>
        </p:nvSpPr>
        <p:spPr>
          <a:xfrm>
            <a:off x="8227087" y="4588213"/>
            <a:ext cx="13292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Hominidae </a:t>
            </a:r>
          </a:p>
        </p:txBody>
      </p:sp>
      <p:sp>
        <p:nvSpPr>
          <p:cNvPr id="36" name="Textfeld 35">
            <a:extLst>
              <a:ext uri="{FF2B5EF4-FFF2-40B4-BE49-F238E27FC236}">
                <a16:creationId xmlns:a16="http://schemas.microsoft.com/office/drawing/2014/main" id="{67EE2975-7982-EE67-2347-473B0CFAE725}"/>
              </a:ext>
            </a:extLst>
          </p:cNvPr>
          <p:cNvSpPr txBox="1"/>
          <p:nvPr/>
        </p:nvSpPr>
        <p:spPr>
          <a:xfrm>
            <a:off x="8227088" y="5216270"/>
            <a:ext cx="891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Homo  </a:t>
            </a:r>
          </a:p>
        </p:txBody>
      </p:sp>
      <p:sp>
        <p:nvSpPr>
          <p:cNvPr id="37" name="Textfeld 36">
            <a:extLst>
              <a:ext uri="{FF2B5EF4-FFF2-40B4-BE49-F238E27FC236}">
                <a16:creationId xmlns:a16="http://schemas.microsoft.com/office/drawing/2014/main" id="{ABF2E52C-C515-5BEA-0B02-4816ADA2B612}"/>
              </a:ext>
            </a:extLst>
          </p:cNvPr>
          <p:cNvSpPr txBox="1"/>
          <p:nvPr/>
        </p:nvSpPr>
        <p:spPr>
          <a:xfrm>
            <a:off x="8230062" y="5830328"/>
            <a:ext cx="18357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Homo sapiens   </a:t>
            </a:r>
          </a:p>
        </p:txBody>
      </p:sp>
      <p:pic>
        <p:nvPicPr>
          <p:cNvPr id="39" name="Grafik 38" descr="Ein Bild, das Screenshot, Armaturenbrett enthält.&#10;&#10;KI-generierte Inhalte können fehlerhaft sein.">
            <a:extLst>
              <a:ext uri="{FF2B5EF4-FFF2-40B4-BE49-F238E27FC236}">
                <a16:creationId xmlns:a16="http://schemas.microsoft.com/office/drawing/2014/main" id="{9F4C6547-2E3A-DF20-B45B-B1A0E5A122C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95" t="25069" r="74357" b="70444"/>
          <a:stretch/>
        </p:blipFill>
        <p:spPr>
          <a:xfrm rot="1644488">
            <a:off x="1636628" y="5827652"/>
            <a:ext cx="1616538" cy="310584"/>
          </a:xfrm>
          <a:prstGeom prst="rect">
            <a:avLst/>
          </a:prstGeom>
        </p:spPr>
      </p:pic>
      <p:pic>
        <p:nvPicPr>
          <p:cNvPr id="41" name="Grafik 40" descr="Ein Bild, das Vogel, Pilz enthält.&#10;&#10;KI-generierte Inhalte können fehlerhaft sein.">
            <a:extLst>
              <a:ext uri="{FF2B5EF4-FFF2-40B4-BE49-F238E27FC236}">
                <a16:creationId xmlns:a16="http://schemas.microsoft.com/office/drawing/2014/main" id="{8E55CEDD-0795-C15C-1065-C0B7E96BBD4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6" t="13134" r="51326" b="34305"/>
          <a:stretch/>
        </p:blipFill>
        <p:spPr>
          <a:xfrm>
            <a:off x="1879012" y="1528419"/>
            <a:ext cx="1524483" cy="1278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6047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CE9362D-717C-10EC-12B6-BEEFB0F923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Einschub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C812267-6A4C-C018-4AED-F788D578AD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/>
              <a:t>Neue Ansätze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445DB8C9-2B6B-BC23-3416-F5C170CEF1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0901" y="103242"/>
            <a:ext cx="8279585" cy="8250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3714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CCA26C-22EB-4EE7-5AB2-279B893FEF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92C88C1-7A65-29DB-0FDE-1FC2E39871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4400" b="0" i="0" u="none" strike="noStrike" baseline="0" dirty="0"/>
              <a:t>Generell:</a:t>
            </a:r>
            <a:br>
              <a:rPr lang="de-DE" sz="4400" b="0" i="0" u="none" strike="noStrike" baseline="0" dirty="0"/>
            </a:br>
            <a:r>
              <a:rPr lang="de-DE" sz="4400" b="0" i="0" u="none" strike="noStrike" baseline="0" dirty="0"/>
              <a:t>flexible Biogasbildung ist</a:t>
            </a:r>
            <a:endParaRPr lang="de-DE" dirty="0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12757475-7AE1-C62B-04B1-F106DC7ADB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592657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E7EACD-E917-3E0B-C240-848DB4599E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65AD572-75D1-5265-1502-A88612C7F2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4400" b="0" i="0" u="none" strike="noStrike" baseline="0" dirty="0"/>
              <a:t>flexible Biogasbildung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21E2E08-D69C-BF14-CB11-7ED51087E0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9486" y="1934482"/>
            <a:ext cx="10515600" cy="4351338"/>
          </a:xfrm>
        </p:spPr>
        <p:txBody>
          <a:bodyPr>
            <a:noAutofit/>
          </a:bodyPr>
          <a:lstStyle/>
          <a:p>
            <a:pPr marL="0" indent="0" algn="l">
              <a:buNone/>
            </a:pPr>
            <a:r>
              <a:rPr lang="de-DE" sz="2400" b="0" i="0" u="none" strike="noStrike" baseline="0" dirty="0"/>
              <a:t>// umso leichter umzusetzen je schneller organische Raumbelastung gesteigert // wieder reduziert wird</a:t>
            </a:r>
            <a:br>
              <a:rPr lang="de-DE" sz="2400" b="0" i="0" u="none" strike="noStrike" baseline="0" dirty="0"/>
            </a:br>
            <a:r>
              <a:rPr lang="de-DE" sz="2400" b="0" i="0" u="none" strike="noStrike" baseline="0" dirty="0">
                <a:sym typeface="Wingdings" panose="05000000000000000000" pitchFamily="2" charset="2"/>
              </a:rPr>
              <a:t> ohne</a:t>
            </a:r>
            <a:r>
              <a:rPr lang="de-DE" sz="2400" b="0" i="0" u="none" strike="noStrike" dirty="0">
                <a:sym typeface="Wingdings" panose="05000000000000000000" pitchFamily="2" charset="2"/>
              </a:rPr>
              <a:t> P</a:t>
            </a:r>
            <a:r>
              <a:rPr lang="de-DE" sz="2400" b="0" i="0" u="none" strike="noStrike" baseline="0" dirty="0"/>
              <a:t>rozessstörung [top</a:t>
            </a:r>
            <a:r>
              <a:rPr lang="de-DE" sz="2400" b="0" i="0" u="none" strike="noStrike" dirty="0"/>
              <a:t> versorgter Fermenter]</a:t>
            </a:r>
            <a:endParaRPr lang="de-DE" sz="2400" b="0" i="0" u="none" strike="noStrike" baseline="0" dirty="0"/>
          </a:p>
          <a:p>
            <a:pPr marL="0" indent="0" algn="l">
              <a:buNone/>
            </a:pPr>
            <a:endParaRPr lang="de-DE" sz="2400" dirty="0"/>
          </a:p>
        </p:txBody>
      </p:sp>
      <p:pic>
        <p:nvPicPr>
          <p:cNvPr id="6" name="Grafik 5" descr="Ein Bild, das Fass, Licht enthält.&#10;&#10;Automatisch generierte Beschreibung mit mittlerer Zuverlässigkeit">
            <a:extLst>
              <a:ext uri="{FF2B5EF4-FFF2-40B4-BE49-F238E27FC236}">
                <a16:creationId xmlns:a16="http://schemas.microsoft.com/office/drawing/2014/main" id="{B9A8BE84-5CDF-9CE0-C92A-8F53BC80535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7887" y="2089988"/>
            <a:ext cx="5129281" cy="5129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019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6D20BD-683E-F3DA-3118-EAC29486EE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FD59134-7BC7-C0A1-C7FD-9024C706D8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4400" b="0" i="0" u="none" strike="noStrike" baseline="0" dirty="0"/>
              <a:t>flexible Biogasbildung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D947C7C-12CA-7D11-2729-D932F94382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9486" y="1934482"/>
            <a:ext cx="10515600" cy="4351338"/>
          </a:xfrm>
        </p:spPr>
        <p:txBody>
          <a:bodyPr>
            <a:noAutofit/>
          </a:bodyPr>
          <a:lstStyle/>
          <a:p>
            <a:pPr marL="0" indent="0" algn="l">
              <a:buNone/>
            </a:pPr>
            <a:r>
              <a:rPr lang="de-DE" sz="2400" b="0" i="0" u="none" strike="noStrike" baseline="0" dirty="0"/>
              <a:t>// umso leichter umzusetzen je schneller organische Raumbelastung gesteigert // wieder reduziert wird</a:t>
            </a:r>
            <a:br>
              <a:rPr lang="de-DE" sz="2400" b="0" i="0" u="none" strike="noStrike" baseline="0" dirty="0"/>
            </a:br>
            <a:r>
              <a:rPr lang="de-DE" sz="2400" b="0" i="0" u="none" strike="noStrike" baseline="0" dirty="0">
                <a:sym typeface="Wingdings" panose="05000000000000000000" pitchFamily="2" charset="2"/>
              </a:rPr>
              <a:t> ohne</a:t>
            </a:r>
            <a:r>
              <a:rPr lang="de-DE" sz="2400" b="0" i="0" u="none" strike="noStrike" dirty="0">
                <a:sym typeface="Wingdings" panose="05000000000000000000" pitchFamily="2" charset="2"/>
              </a:rPr>
              <a:t> P</a:t>
            </a:r>
            <a:r>
              <a:rPr lang="de-DE" sz="2400" b="0" i="0" u="none" strike="noStrike" baseline="0" dirty="0"/>
              <a:t>rozessstörung [top</a:t>
            </a:r>
            <a:r>
              <a:rPr lang="de-DE" sz="2400" b="0" i="0" u="none" strike="noStrike" dirty="0"/>
              <a:t> versorgter Fermenter]</a:t>
            </a:r>
            <a:endParaRPr lang="de-DE" sz="2400" b="0" i="0" u="none" strike="noStrike" baseline="0" dirty="0"/>
          </a:p>
          <a:p>
            <a:pPr marL="0" indent="0" algn="l">
              <a:buNone/>
            </a:pPr>
            <a:r>
              <a:rPr lang="de-DE" sz="2400" dirty="0"/>
              <a:t>// </a:t>
            </a:r>
            <a:r>
              <a:rPr lang="de-DE" sz="2400" b="0" i="0" u="none" strike="noStrike" baseline="0" dirty="0"/>
              <a:t>Einsatz leicht abbaubarer;</a:t>
            </a:r>
            <a:r>
              <a:rPr lang="de-DE" sz="2400" b="0" i="0" u="none" strike="noStrike" dirty="0"/>
              <a:t> oder</a:t>
            </a:r>
            <a:r>
              <a:rPr lang="de-DE" sz="2400" b="0" i="0" u="none" strike="noStrike" baseline="0" dirty="0"/>
              <a:t> hydrolysierter Substrate</a:t>
            </a:r>
            <a:endParaRPr lang="de-DE" sz="2400" dirty="0"/>
          </a:p>
          <a:p>
            <a:pPr marL="0" indent="0" algn="l">
              <a:buNone/>
            </a:pPr>
            <a:r>
              <a:rPr lang="de-DE" sz="2400" b="0" i="0" u="none" strike="noStrike" baseline="0" dirty="0"/>
              <a:t>//</a:t>
            </a:r>
            <a:r>
              <a:rPr lang="de-DE" sz="2400" b="0" i="0" u="none" strike="noStrike" dirty="0"/>
              <a:t> </a:t>
            </a:r>
            <a:r>
              <a:rPr lang="de-DE" sz="2400" b="0" i="0" u="none" strike="noStrike" baseline="0" dirty="0"/>
              <a:t>Konzentration an </a:t>
            </a:r>
            <a:r>
              <a:rPr lang="de-DE" sz="2400" b="0" i="0" u="none" strike="noStrike" baseline="0" dirty="0" err="1"/>
              <a:t>methanogenen</a:t>
            </a:r>
            <a:r>
              <a:rPr lang="de-DE" sz="2400" b="0" i="0" u="none" strike="noStrike" baseline="0" dirty="0"/>
              <a:t> Archaeen </a:t>
            </a:r>
            <a:r>
              <a:rPr lang="de-DE" sz="2400" b="0" i="0" u="none" strike="noStrike" baseline="0" dirty="0">
                <a:sym typeface="Wingdings" panose="05000000000000000000" pitchFamily="2" charset="2"/>
              </a:rPr>
              <a:t> </a:t>
            </a:r>
            <a:r>
              <a:rPr lang="de-DE" sz="2400" b="0" i="0" u="none" strike="noStrike" baseline="0" dirty="0"/>
              <a:t>Stabilität gegenüber Prozessschwankungen </a:t>
            </a:r>
            <a:br>
              <a:rPr lang="de-DE" sz="2400" dirty="0"/>
            </a:br>
            <a:r>
              <a:rPr lang="de-DE" sz="2400" dirty="0"/>
              <a:t>	</a:t>
            </a:r>
            <a:r>
              <a:rPr lang="de-DE" sz="2400" b="0" i="0" u="none" strike="noStrike" baseline="0" dirty="0"/>
              <a:t> </a:t>
            </a:r>
          </a:p>
          <a:p>
            <a:pPr marL="0" indent="0" algn="l">
              <a:buNone/>
            </a:pPr>
            <a:r>
              <a:rPr lang="de-DE" sz="2400" dirty="0"/>
              <a:t>//       </a:t>
            </a:r>
            <a:r>
              <a:rPr lang="de-DE" sz="2400" b="0" i="0" u="none" strike="noStrike" baseline="0" dirty="0"/>
              <a:t>Methanbildner im Fermenter, </a:t>
            </a:r>
          </a:p>
          <a:p>
            <a:pPr marL="0" indent="0" algn="l">
              <a:buNone/>
            </a:pPr>
            <a:r>
              <a:rPr lang="de-DE" sz="2400" dirty="0">
                <a:sym typeface="Wingdings" panose="05000000000000000000" pitchFamily="2" charset="2"/>
              </a:rPr>
              <a:t></a:t>
            </a:r>
            <a:r>
              <a:rPr lang="de-DE" sz="2400" b="0" i="0" u="none" strike="noStrike" baseline="0" dirty="0"/>
              <a:t> zuverlässiger beschickungsbedingte, kurzfristige Schübe an Wasserstoff bzw. flüchtigen Fettsäuren reagieren</a:t>
            </a:r>
            <a:r>
              <a:rPr lang="de-DE" sz="2400" b="0" i="0" u="none" strike="noStrike" dirty="0"/>
              <a:t> </a:t>
            </a:r>
            <a:r>
              <a:rPr lang="de-DE" sz="2400" b="0" i="0" u="none" strike="noStrike" dirty="0">
                <a:sym typeface="Wingdings" panose="05000000000000000000" pitchFamily="2" charset="2"/>
              </a:rPr>
              <a:t> Tuningeffekt!</a:t>
            </a:r>
            <a:endParaRPr lang="de-DE" sz="2400" dirty="0"/>
          </a:p>
        </p:txBody>
      </p:sp>
      <p:sp>
        <p:nvSpPr>
          <p:cNvPr id="4" name="Pfeil: nach oben 3">
            <a:extLst>
              <a:ext uri="{FF2B5EF4-FFF2-40B4-BE49-F238E27FC236}">
                <a16:creationId xmlns:a16="http://schemas.microsoft.com/office/drawing/2014/main" id="{5C44D73B-4D41-E5BC-58C1-FD31B9C0B140}"/>
              </a:ext>
            </a:extLst>
          </p:cNvPr>
          <p:cNvSpPr/>
          <p:nvPr/>
        </p:nvSpPr>
        <p:spPr>
          <a:xfrm>
            <a:off x="566057" y="4330587"/>
            <a:ext cx="170543" cy="343014"/>
          </a:xfrm>
          <a:prstGeom prst="up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6448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2E0223-2346-B5C0-65BA-5B18D68054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DAC3613-F94D-5B32-B4EA-4F6014BB17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Rahmenbedingungen //</a:t>
            </a:r>
            <a:br>
              <a:rPr lang="de-DE" sz="4400" dirty="0"/>
            </a:br>
            <a:r>
              <a:rPr lang="de-DE" sz="4400" dirty="0"/>
              <a:t>v</a:t>
            </a:r>
            <a:r>
              <a:rPr lang="de-DE" dirty="0"/>
              <a:t>erfahrenstechnische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45F1D84-D16F-535D-1048-1D5A77AD52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de-DE" sz="2800" dirty="0"/>
              <a:t>Je </a:t>
            </a:r>
            <a:r>
              <a:rPr lang="de-DE" sz="2800" b="1" dirty="0"/>
              <a:t>mehr</a:t>
            </a:r>
            <a:r>
              <a:rPr lang="de-DE" sz="2800" dirty="0"/>
              <a:t> Biogas +  hohem Methangehalt / m³ Reaktorvolumen / Tag </a:t>
            </a:r>
            <a:br>
              <a:rPr lang="de-DE" sz="2800" dirty="0"/>
            </a:br>
            <a:r>
              <a:rPr lang="de-DE" sz="2800" dirty="0">
                <a:sym typeface="Wingdings" panose="05000000000000000000" pitchFamily="2" charset="2"/>
              </a:rPr>
              <a:t> kleiner </a:t>
            </a:r>
            <a:r>
              <a:rPr lang="de-DE" sz="2800" dirty="0"/>
              <a:t>Fermentervolumen bei gleicher Biogasmenge</a:t>
            </a:r>
          </a:p>
          <a:p>
            <a:pPr marL="0" indent="0">
              <a:buNone/>
            </a:pPr>
            <a:r>
              <a:rPr lang="de-DE" sz="2800" dirty="0"/>
              <a:t>Je </a:t>
            </a:r>
            <a:r>
              <a:rPr lang="de-DE" sz="2800" b="1" dirty="0"/>
              <a:t>höher</a:t>
            </a:r>
            <a:r>
              <a:rPr lang="de-DE" sz="2800" dirty="0"/>
              <a:t> Energiekonzentration + leichter anaerobe Abbaubarkeit Substratmischung </a:t>
            </a:r>
            <a:br>
              <a:rPr lang="de-DE" sz="2800" dirty="0"/>
            </a:br>
            <a:r>
              <a:rPr lang="de-DE" sz="2800" dirty="0">
                <a:sym typeface="Wingdings" panose="05000000000000000000" pitchFamily="2" charset="2"/>
              </a:rPr>
              <a:t> </a:t>
            </a:r>
            <a:r>
              <a:rPr lang="de-DE" sz="2800" dirty="0"/>
              <a:t>desto schneller und effektiver </a:t>
            </a:r>
            <a:r>
              <a:rPr lang="de-DE" sz="2800" dirty="0">
                <a:sym typeface="Wingdings" panose="05000000000000000000" pitchFamily="2" charset="2"/>
              </a:rPr>
              <a:t> </a:t>
            </a:r>
            <a:r>
              <a:rPr lang="de-DE" sz="2800" dirty="0"/>
              <a:t>hochkalorisches Biogas erzeugt</a:t>
            </a:r>
          </a:p>
          <a:p>
            <a:pPr marL="0" indent="0">
              <a:buNone/>
            </a:pPr>
            <a:r>
              <a:rPr lang="de-DE" sz="2800" dirty="0"/>
              <a:t>Je </a:t>
            </a:r>
            <a:r>
              <a:rPr lang="de-DE" sz="2800" b="1" dirty="0"/>
              <a:t>mehr</a:t>
            </a:r>
            <a:r>
              <a:rPr lang="de-DE" sz="2800" dirty="0"/>
              <a:t> schwer abbaubare, </a:t>
            </a:r>
            <a:r>
              <a:rPr lang="de-DE" sz="2800" dirty="0" err="1"/>
              <a:t>lignozellulosereiche</a:t>
            </a:r>
            <a:r>
              <a:rPr lang="de-DE" sz="2800" dirty="0"/>
              <a:t> Substrate vergoren werden sollen </a:t>
            </a:r>
            <a:br>
              <a:rPr lang="de-DE" sz="2800" dirty="0"/>
            </a:br>
            <a:r>
              <a:rPr lang="de-DE" sz="2800" dirty="0">
                <a:sym typeface="Wingdings" panose="05000000000000000000" pitchFamily="2" charset="2"/>
              </a:rPr>
              <a:t> sind bauliche und verfahrenstechnische Anpassungen vorzusehen</a:t>
            </a:r>
          </a:p>
          <a:p>
            <a:pPr marL="0" indent="0">
              <a:buNone/>
            </a:pPr>
            <a:endParaRPr lang="de-DE" dirty="0"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27749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DBC48DF-4F88-81E3-4843-D28163BF92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Ansatzpunkte Einsatzstoffmanagement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F89ED4A3-9FBE-7197-9C45-7A62E239D9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411883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D725F5-E663-3986-5E43-E655840D31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B7C2995-637F-10FA-EE61-D27E5598B8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Ansatzpunkte Einsatzstoffmanagement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06341F2-3226-83D6-18A7-A164953002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700" y="2397125"/>
            <a:ext cx="10515600" cy="4351338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è"/>
            </a:pPr>
            <a:r>
              <a:rPr lang="de-DE" sz="2800"/>
              <a:t>Voraussetzung Konservierung als sichere und nahezu verlustarme Bevorratung der Substrate! </a:t>
            </a:r>
          </a:p>
          <a:p>
            <a:pPr>
              <a:buFont typeface="Wingdings" panose="05000000000000000000" pitchFamily="2" charset="2"/>
              <a:buChar char="è"/>
            </a:pPr>
            <a:r>
              <a:rPr lang="de-DE" sz="2800"/>
              <a:t>grundsätzliche Forderung nach einer nahezu gleichbleibenden, unverändert hohen Qualität der Substrate während der Dauer der Bevorratung</a:t>
            </a:r>
            <a:endParaRPr lang="de-DE" sz="2800" dirty="0"/>
          </a:p>
        </p:txBody>
      </p:sp>
      <p:pic>
        <p:nvPicPr>
          <p:cNvPr id="1028" name="Picture 4" descr="Wünsch Dir was – fernsehserien.de">
            <a:extLst>
              <a:ext uri="{FF2B5EF4-FFF2-40B4-BE49-F238E27FC236}">
                <a16:creationId xmlns:a16="http://schemas.microsoft.com/office/drawing/2014/main" id="{92DB7751-BA94-67B0-A74F-5023CFD0B5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5843" y="4501355"/>
            <a:ext cx="3740170" cy="1991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4400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8E7DDE-FB72-8DB5-4DB3-8D8E31948E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9AB6DFF-1A91-A38C-1917-37FB186EF4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Verstehen, Interesse, Leidenschaft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46DF3694-D7F9-D918-B867-D78E752B76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sz="2800" dirty="0"/>
              <a:t>Biologie kennen..</a:t>
            </a:r>
          </a:p>
        </p:txBody>
      </p:sp>
      <p:pic>
        <p:nvPicPr>
          <p:cNvPr id="1026" name="Picture 2" descr="Rikishis compete at Tokyo's Ryogoku Kokugikan during the second Day of the 15-day Summer Grand Sumo Tournament on May 9 in Tokyo, Japan.">
            <a:extLst>
              <a:ext uri="{FF2B5EF4-FFF2-40B4-BE49-F238E27FC236}">
                <a16:creationId xmlns:a16="http://schemas.microsoft.com/office/drawing/2014/main" id="{E6BCE322-60E8-5A2B-01D2-E2D5A999A1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5459" y="1690688"/>
            <a:ext cx="6423851" cy="4282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DA38458F-4405-5B62-6ACC-CD87FAF07785}"/>
              </a:ext>
            </a:extLst>
          </p:cNvPr>
          <p:cNvSpPr txBox="1"/>
          <p:nvPr/>
        </p:nvSpPr>
        <p:spPr>
          <a:xfrm>
            <a:off x="4065459" y="6108192"/>
            <a:ext cx="60936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800" dirty="0" err="1"/>
              <a:t>Gettyimages</a:t>
            </a:r>
            <a:r>
              <a:rPr lang="de-DE" sz="1800" dirty="0"/>
              <a:t> 2025</a:t>
            </a:r>
          </a:p>
        </p:txBody>
      </p:sp>
    </p:spTree>
    <p:extLst>
      <p:ext uri="{BB962C8B-B14F-4D97-AF65-F5344CB8AC3E}">
        <p14:creationId xmlns:p14="http://schemas.microsoft.com/office/powerpoint/2010/main" val="3608902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ADBE820-CE3E-037C-B0EC-0856476C61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Was sagt denn der Vermarkter?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06B2416-17DE-8F4D-162D-F62D0C1082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2103383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Himmel, draußen, Wolke, Rad enthält.&#10;&#10;Automatisch generierte Beschreibung">
            <a:extLst>
              <a:ext uri="{FF2B5EF4-FFF2-40B4-BE49-F238E27FC236}">
                <a16:creationId xmlns:a16="http://schemas.microsoft.com/office/drawing/2014/main" id="{F7296335-4223-CDB8-ACFA-F0D380F7792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0"/>
            <a:ext cx="12192000" cy="6857641"/>
          </a:xfrm>
          <a:prstGeom prst="rect">
            <a:avLst/>
          </a:prstGeom>
        </p:spPr>
      </p:pic>
      <p:sp>
        <p:nvSpPr>
          <p:cNvPr id="15" name="Rechteck 14">
            <a:extLst>
              <a:ext uri="{FF2B5EF4-FFF2-40B4-BE49-F238E27FC236}">
                <a16:creationId xmlns:a16="http://schemas.microsoft.com/office/drawing/2014/main" id="{97BD5D12-5958-822A-D063-80CD7F2CBC24}"/>
              </a:ext>
            </a:extLst>
          </p:cNvPr>
          <p:cNvSpPr/>
          <p:nvPr/>
        </p:nvSpPr>
        <p:spPr>
          <a:xfrm rot="10800000">
            <a:off x="0" y="181"/>
            <a:ext cx="12192000" cy="6890102"/>
          </a:xfrm>
          <a:prstGeom prst="rect">
            <a:avLst/>
          </a:prstGeom>
          <a:gradFill flip="none" rotWithShape="1">
            <a:gsLst>
              <a:gs pos="34000">
                <a:schemeClr val="accent1">
                  <a:lumMod val="5000"/>
                  <a:lumOff val="95000"/>
                  <a:alpha val="0"/>
                </a:schemeClr>
              </a:gs>
              <a:gs pos="8900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de-DE" sz="127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platzhalter 1">
            <a:extLst>
              <a:ext uri="{FF2B5EF4-FFF2-40B4-BE49-F238E27FC236}">
                <a16:creationId xmlns:a16="http://schemas.microsoft.com/office/drawing/2014/main" id="{D25A7F6C-9860-5E47-F6AE-797F1A0DB3DE}"/>
              </a:ext>
            </a:extLst>
          </p:cNvPr>
          <p:cNvSpPr txBox="1">
            <a:spLocks/>
          </p:cNvSpPr>
          <p:nvPr/>
        </p:nvSpPr>
        <p:spPr>
          <a:xfrm>
            <a:off x="610464" y="554162"/>
            <a:ext cx="11037302" cy="4898109"/>
          </a:xfrm>
          <a:prstGeom prst="rect">
            <a:avLst/>
          </a:prstGeom>
        </p:spPr>
        <p:txBody>
          <a:bodyPr/>
          <a:lstStyle>
            <a:lvl1pPr marL="373071" indent="-373071" algn="l" defTabSz="995386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8057" indent="-311157" algn="l" defTabSz="995386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44629" indent="-247656" algn="l" defTabSz="995386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41528" indent="-247656" algn="l" defTabSz="995386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40014" indent="-247656" algn="l" defTabSz="995386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38211" indent="-248929" algn="l" defTabSz="99571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36068" indent="-248929" algn="l" defTabSz="99571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33924" indent="-248929" algn="l" defTabSz="99571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31781" indent="-248929" algn="l" defTabSz="99571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3628" b="1" dirty="0">
                <a:solidFill>
                  <a:schemeClr val="bg1"/>
                </a:solidFill>
                <a:latin typeface="TT Norms Pro DemiBold" panose="020B0103030101020204" pitchFamily="34" charset="0"/>
              </a:rPr>
              <a:t>Bedarfsgerechte Fütterung </a:t>
            </a:r>
          </a:p>
          <a:p>
            <a:pPr marL="0" indent="0">
              <a:buNone/>
            </a:pPr>
            <a:r>
              <a:rPr lang="de-DE" sz="2902" dirty="0">
                <a:solidFill>
                  <a:schemeClr val="bg1"/>
                </a:solidFill>
                <a:latin typeface="TT Norms Pro" panose="020B0103030101020204" pitchFamily="34" charset="0"/>
              </a:rPr>
              <a:t>Neue Chance für</a:t>
            </a:r>
            <a:br>
              <a:rPr lang="de-DE" sz="2902" dirty="0">
                <a:solidFill>
                  <a:schemeClr val="bg1"/>
                </a:solidFill>
                <a:latin typeface="TT Norms Pro" panose="020B0103030101020204" pitchFamily="34" charset="0"/>
              </a:rPr>
            </a:br>
            <a:r>
              <a:rPr lang="de-DE" sz="2902" dirty="0">
                <a:solidFill>
                  <a:schemeClr val="bg1"/>
                </a:solidFill>
                <a:latin typeface="TT Norms Pro" panose="020B0103030101020204" pitchFamily="34" charset="0"/>
              </a:rPr>
              <a:t>viele Anlagen</a:t>
            </a: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D7E53CFA-FA91-3DD4-95F3-5CA070BFA4B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50848" y="203031"/>
            <a:ext cx="902844" cy="285750"/>
          </a:xfrm>
          <a:prstGeom prst="rect">
            <a:avLst/>
          </a:prstGeom>
        </p:spPr>
      </p:pic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967E7AA-863B-839E-0013-A9C332A9744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671514" y="7261860"/>
            <a:ext cx="1225426" cy="299403"/>
          </a:xfrm>
          <a:prstGeom prst="rect">
            <a:avLst/>
          </a:prstGeom>
        </p:spPr>
        <p:txBody>
          <a:bodyPr anchor="ctr"/>
          <a:lstStyle>
            <a:defPPr>
              <a:defRPr lang="de-DE"/>
            </a:defPPr>
            <a:lvl1pPr algn="l" defTabSz="995363" rtl="0" eaLnBrk="0" fontAlgn="base" hangingPunct="0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TT Norms Pro" panose="020B0103030101020204" pitchFamily="34" charset="0"/>
                <a:ea typeface="+mn-ea"/>
                <a:cs typeface="Arial" panose="020B0604020202020204" pitchFamily="34" charset="0"/>
              </a:defRPr>
            </a:lvl1pPr>
            <a:lvl2pPr marL="496888" indent="-39688" algn="l" defTabSz="995363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95363" indent="-80963" algn="l" defTabSz="995363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492250" indent="-120650" algn="l" defTabSz="995363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990725" indent="-161925" algn="l" defTabSz="995363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de-DE"/>
              <a:t>Folie </a:t>
            </a:r>
            <a:fld id="{25DB68B4-B276-402F-8A40-77D99B859A12}" type="slidenum">
              <a:rPr lang="de-DE" smtClean="0"/>
              <a:pPr>
                <a:defRPr/>
              </a:pPr>
              <a:t>31</a:t>
            </a:fld>
            <a:endParaRPr lang="de-DE"/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A0E645F0-FC3E-A35F-F540-DDC8FA01EC07}"/>
              </a:ext>
            </a:extLst>
          </p:cNvPr>
          <p:cNvGrpSpPr/>
          <p:nvPr/>
        </p:nvGrpSpPr>
        <p:grpSpPr>
          <a:xfrm>
            <a:off x="4104130" y="6690081"/>
            <a:ext cx="3983740" cy="80596"/>
            <a:chOff x="675490" y="2988543"/>
            <a:chExt cx="9699615" cy="144000"/>
          </a:xfrm>
        </p:grpSpPr>
        <p:sp>
          <p:nvSpPr>
            <p:cNvPr id="7" name="Flussdiagramm: Alternativer Prozess 6">
              <a:extLst>
                <a:ext uri="{FF2B5EF4-FFF2-40B4-BE49-F238E27FC236}">
                  <a16:creationId xmlns:a16="http://schemas.microsoft.com/office/drawing/2014/main" id="{A44D2A6C-813F-7CDB-DDF0-1B6DBEC07B7B}"/>
                </a:ext>
              </a:extLst>
            </p:cNvPr>
            <p:cNvSpPr/>
            <p:nvPr/>
          </p:nvSpPr>
          <p:spPr>
            <a:xfrm>
              <a:off x="675490" y="2988543"/>
              <a:ext cx="1908000" cy="144000"/>
            </a:xfrm>
            <a:prstGeom prst="flowChartAlternateProcess">
              <a:avLst/>
            </a:prstGeom>
            <a:gradFill flip="none" rotWithShape="1">
              <a:gsLst>
                <a:gs pos="0">
                  <a:schemeClr val="accent1"/>
                </a:gs>
                <a:gs pos="100000">
                  <a:schemeClr val="accent5"/>
                </a:gs>
              </a:gsLst>
              <a:lin ang="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de-DE" sz="1270">
                <a:solidFill>
                  <a:schemeClr val="bg1"/>
                </a:solidFill>
                <a:latin typeface="TT Norms Pro" panose="020B0103030101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Flussdiagramm: Alternativer Prozess 7">
              <a:extLst>
                <a:ext uri="{FF2B5EF4-FFF2-40B4-BE49-F238E27FC236}">
                  <a16:creationId xmlns:a16="http://schemas.microsoft.com/office/drawing/2014/main" id="{3ED6C3A7-663C-2676-397D-4697B93A21E5}"/>
                </a:ext>
              </a:extLst>
            </p:cNvPr>
            <p:cNvSpPr/>
            <p:nvPr/>
          </p:nvSpPr>
          <p:spPr>
            <a:xfrm>
              <a:off x="3985172" y="2988543"/>
              <a:ext cx="1908000" cy="144000"/>
            </a:xfrm>
            <a:prstGeom prst="flowChartAlternateProcess">
              <a:avLst/>
            </a:prstGeom>
            <a:gradFill flip="none" rotWithShape="1">
              <a:gsLst>
                <a:gs pos="0">
                  <a:schemeClr val="accent1"/>
                </a:gs>
                <a:gs pos="100000">
                  <a:schemeClr val="accent5"/>
                </a:gs>
              </a:gsLst>
              <a:lin ang="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de-DE" sz="1270">
                <a:solidFill>
                  <a:schemeClr val="bg1"/>
                </a:solidFill>
                <a:latin typeface="TT Norms Pro" panose="020B0103030101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Flussdiagramm: Alternativer Prozess 8">
              <a:extLst>
                <a:ext uri="{FF2B5EF4-FFF2-40B4-BE49-F238E27FC236}">
                  <a16:creationId xmlns:a16="http://schemas.microsoft.com/office/drawing/2014/main" id="{8E14D7A2-2AE6-68D1-A74D-17E97D8D68A6}"/>
                </a:ext>
              </a:extLst>
            </p:cNvPr>
            <p:cNvSpPr/>
            <p:nvPr/>
          </p:nvSpPr>
          <p:spPr>
            <a:xfrm>
              <a:off x="7298531" y="2988543"/>
              <a:ext cx="1908000" cy="144000"/>
            </a:xfrm>
            <a:prstGeom prst="flowChartAlternateProcess">
              <a:avLst/>
            </a:prstGeom>
            <a:gradFill flip="none" rotWithShape="1">
              <a:gsLst>
                <a:gs pos="0">
                  <a:schemeClr val="accent1"/>
                </a:gs>
                <a:gs pos="100000">
                  <a:schemeClr val="accent5"/>
                </a:gs>
              </a:gsLst>
              <a:lin ang="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de-DE" sz="1270">
                <a:solidFill>
                  <a:schemeClr val="bg1"/>
                </a:solidFill>
                <a:latin typeface="TT Norms Pro" panose="020B0103030101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Flussdiagramm: Alternativer Prozess 9">
              <a:extLst>
                <a:ext uri="{FF2B5EF4-FFF2-40B4-BE49-F238E27FC236}">
                  <a16:creationId xmlns:a16="http://schemas.microsoft.com/office/drawing/2014/main" id="{4CD250EB-BE8C-AAAE-E775-A1A4FDA2BBDA}"/>
                </a:ext>
              </a:extLst>
            </p:cNvPr>
            <p:cNvSpPr/>
            <p:nvPr/>
          </p:nvSpPr>
          <p:spPr>
            <a:xfrm>
              <a:off x="9457778" y="2988543"/>
              <a:ext cx="917327" cy="144000"/>
            </a:xfrm>
            <a:prstGeom prst="flowChartAlternateProcess">
              <a:avLst/>
            </a:prstGeom>
            <a:gradFill flip="none" rotWithShape="1">
              <a:gsLst>
                <a:gs pos="0">
                  <a:schemeClr val="accent1"/>
                </a:gs>
                <a:gs pos="100000">
                  <a:srgbClr val="76A549"/>
                </a:gs>
              </a:gsLst>
              <a:lin ang="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de-DE" sz="1270">
                <a:solidFill>
                  <a:schemeClr val="bg1"/>
                </a:solidFill>
                <a:latin typeface="TT Norms Pro" panose="020B0103030101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Flussdiagramm: Alternativer Prozess 10">
              <a:extLst>
                <a:ext uri="{FF2B5EF4-FFF2-40B4-BE49-F238E27FC236}">
                  <a16:creationId xmlns:a16="http://schemas.microsoft.com/office/drawing/2014/main" id="{F46C19A2-A85B-D187-171D-0CCB2E93C4EE}"/>
                </a:ext>
              </a:extLst>
            </p:cNvPr>
            <p:cNvSpPr/>
            <p:nvPr/>
          </p:nvSpPr>
          <p:spPr>
            <a:xfrm>
              <a:off x="6257925" y="2988543"/>
              <a:ext cx="792000" cy="144000"/>
            </a:xfrm>
            <a:prstGeom prst="flowChartAlternateProcess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de-DE" sz="1270">
                <a:solidFill>
                  <a:schemeClr val="bg1"/>
                </a:solidFill>
                <a:latin typeface="TT Norms Pro" panose="020B0103030101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Flussdiagramm: Alternativer Prozess 11">
              <a:extLst>
                <a:ext uri="{FF2B5EF4-FFF2-40B4-BE49-F238E27FC236}">
                  <a16:creationId xmlns:a16="http://schemas.microsoft.com/office/drawing/2014/main" id="{4948CC1D-A4C7-9B8F-A7F1-6EC989D047CC}"/>
                </a:ext>
              </a:extLst>
            </p:cNvPr>
            <p:cNvSpPr/>
            <p:nvPr/>
          </p:nvSpPr>
          <p:spPr>
            <a:xfrm>
              <a:off x="2931673" y="2988543"/>
              <a:ext cx="792000" cy="144000"/>
            </a:xfrm>
            <a:prstGeom prst="flowChartAlternateProcess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de-DE" sz="1270">
                <a:solidFill>
                  <a:schemeClr val="bg1"/>
                </a:solidFill>
                <a:latin typeface="TT Norms Pro" panose="020B0103030101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01263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42DD6FB-7998-8579-FA73-35E6AF907B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Was bedeutet das für den Betreiber?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D5956D8-3BBD-5290-BF1A-B4B7AE4A5C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8568469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95E1455-D785-4704-44A1-76E2BD81F7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Fütterungsmanagement</a:t>
            </a:r>
            <a:br>
              <a:rPr lang="de-DE" dirty="0"/>
            </a:br>
            <a:r>
              <a:rPr lang="de-DE" dirty="0"/>
              <a:t>flexible Beschickung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D1EE884-591E-E0CB-CA98-F52C4BCA50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/>
              <a:t>BGA mit Maissilage, Festmist, Gülle und Zuckerrüben. </a:t>
            </a:r>
          </a:p>
          <a:p>
            <a:pPr marL="0" indent="0">
              <a:buNone/>
            </a:pPr>
            <a:r>
              <a:rPr lang="de-DE" dirty="0"/>
              <a:t>a.) Unterschied im Gasspeicherbedarf (wöchentlichen, flexiblen Verstromungsfahrplan, 60h Verstromungspause übers Wochenende, kontinuierlich und bedarfsorientiert angepasster Gasproduktion)</a:t>
            </a:r>
          </a:p>
          <a:p>
            <a:pPr marL="0" indent="0">
              <a:buNone/>
            </a:pPr>
            <a:r>
              <a:rPr lang="de-DE" dirty="0"/>
              <a:t>b.) Fütterungsstrategie mit hohen Fütterungsdosen schnellen abbaubaren Substraten, bei abnehmender Fütterungsmenge,</a:t>
            </a:r>
          </a:p>
        </p:txBody>
      </p:sp>
      <p:pic>
        <p:nvPicPr>
          <p:cNvPr id="6" name="Inhaltsplatzhalter 4">
            <a:extLst>
              <a:ext uri="{FF2B5EF4-FFF2-40B4-BE49-F238E27FC236}">
                <a16:creationId xmlns:a16="http://schemas.microsoft.com/office/drawing/2014/main" id="{A8E85157-AAE2-86BC-FDAC-B245B88659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6796956" y="3429000"/>
            <a:ext cx="5134999" cy="3274360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39628C03-6993-1BF8-4249-52DFCD73F11D}"/>
              </a:ext>
            </a:extLst>
          </p:cNvPr>
          <p:cNvSpPr txBox="1"/>
          <p:nvPr/>
        </p:nvSpPr>
        <p:spPr>
          <a:xfrm>
            <a:off x="2601567" y="5793830"/>
            <a:ext cx="609765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>
                <a:latin typeface="Arial Narrow" panose="020B0606020202030204" pitchFamily="34" charset="0"/>
              </a:rPr>
              <a:t>Fütterungsplan aus der Forschung</a:t>
            </a:r>
            <a:br>
              <a:rPr lang="de-DE" dirty="0">
                <a:latin typeface="Arial Narrow" panose="020B0606020202030204" pitchFamily="34" charset="0"/>
              </a:rPr>
            </a:br>
            <a:r>
              <a:rPr lang="de-DE" dirty="0">
                <a:latin typeface="Arial Narrow" panose="020B0606020202030204" pitchFamily="34" charset="0"/>
              </a:rPr>
              <a:t>bedarfsgerechte Fütterung / Bad Hersfeld </a:t>
            </a:r>
          </a:p>
        </p:txBody>
      </p:sp>
    </p:spTree>
    <p:extLst>
      <p:ext uri="{BB962C8B-B14F-4D97-AF65-F5344CB8AC3E}">
        <p14:creationId xmlns:p14="http://schemas.microsoft.com/office/powerpoint/2010/main" val="686641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45C28808-845F-89AC-3F3F-6FD9B77A3C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Flexible Beschickung oder Rezirkulieren?</a:t>
            </a:r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0C5BFF81-16E4-CEAB-2B91-74DC930DE0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de-DE" sz="2800" dirty="0"/>
              <a:t>// </a:t>
            </a:r>
            <a:r>
              <a:rPr lang="de-DE" sz="2800" dirty="0" err="1"/>
              <a:t>Nachgärer</a:t>
            </a:r>
            <a:r>
              <a:rPr lang="de-DE" sz="2800" dirty="0"/>
              <a:t> = größeres Gärvolumen als HF</a:t>
            </a:r>
          </a:p>
          <a:p>
            <a:pPr marL="0" indent="0">
              <a:buNone/>
            </a:pPr>
            <a:r>
              <a:rPr lang="de-DE" sz="2800" dirty="0"/>
              <a:t>// Entlastung HF</a:t>
            </a:r>
          </a:p>
          <a:p>
            <a:pPr marL="0" indent="0">
              <a:buNone/>
            </a:pPr>
            <a:r>
              <a:rPr lang="de-DE" sz="2800" dirty="0"/>
              <a:t>// Fermenterbiologie NG aktiv </a:t>
            </a:r>
            <a:r>
              <a:rPr lang="de-DE" sz="2800" dirty="0">
                <a:sym typeface="Wingdings" panose="05000000000000000000" pitchFamily="2" charset="2"/>
              </a:rPr>
              <a:t> Substratb</a:t>
            </a:r>
            <a:r>
              <a:rPr lang="de-DE" sz="2800" dirty="0"/>
              <a:t>eschickung </a:t>
            </a:r>
            <a:r>
              <a:rPr lang="de-DE" sz="2800" dirty="0">
                <a:sym typeface="Wingdings" panose="05000000000000000000" pitchFamily="2" charset="2"/>
              </a:rPr>
              <a:t> </a:t>
            </a:r>
            <a:r>
              <a:rPr lang="de-DE" sz="2800" dirty="0"/>
              <a:t>messbar Biogaserzeugung steigern</a:t>
            </a:r>
          </a:p>
          <a:p>
            <a:pPr marL="0" indent="0">
              <a:buNone/>
            </a:pPr>
            <a:r>
              <a:rPr lang="de-DE" sz="2800" dirty="0"/>
              <a:t>// NG nicht gefüttert werden </a:t>
            </a:r>
            <a:r>
              <a:rPr lang="de-DE" sz="2800" dirty="0">
                <a:sym typeface="Wingdings" panose="05000000000000000000" pitchFamily="2" charset="2"/>
              </a:rPr>
              <a:t> Rezirkulation aus dem HF </a:t>
            </a:r>
            <a:r>
              <a:rPr lang="de-DE" sz="2800" dirty="0"/>
              <a:t>täglich bis zu 20 % des Arbeitsvolumens </a:t>
            </a:r>
          </a:p>
          <a:p>
            <a:pPr marL="1371600" lvl="3" indent="0">
              <a:buNone/>
            </a:pPr>
            <a:r>
              <a:rPr lang="de-DE" sz="2800" dirty="0">
                <a:sym typeface="Wingdings" panose="05000000000000000000" pitchFamily="2" charset="2"/>
              </a:rPr>
              <a:t> Verdünnung im HF</a:t>
            </a:r>
          </a:p>
          <a:p>
            <a:pPr marL="1371600" lvl="3" indent="0">
              <a:buNone/>
            </a:pPr>
            <a:r>
              <a:rPr lang="de-DE" sz="2800" dirty="0">
                <a:sym typeface="Wingdings" panose="05000000000000000000" pitchFamily="2" charset="2"/>
              </a:rPr>
              <a:t> Fütterung NG</a:t>
            </a:r>
            <a:endParaRPr lang="de-DE" sz="2800" dirty="0"/>
          </a:p>
        </p:txBody>
      </p:sp>
    </p:spTree>
    <p:extLst>
      <p:ext uri="{BB962C8B-B14F-4D97-AF65-F5344CB8AC3E}">
        <p14:creationId xmlns:p14="http://schemas.microsoft.com/office/powerpoint/2010/main" val="326664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A27173-135B-EBF1-8288-DA14DD3ACB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6387403-837D-79AE-BD67-57DD691596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Variation der Substrate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A5C7A5A-B27F-F680-355C-8EE1665CBB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de-DE" sz="2800" dirty="0"/>
              <a:t>// qualitative Veränderung </a:t>
            </a:r>
          </a:p>
          <a:p>
            <a:pPr marL="0" indent="0">
              <a:buNone/>
            </a:pPr>
            <a:r>
              <a:rPr lang="de-DE" sz="2800" dirty="0">
                <a:sym typeface="Wingdings" panose="05000000000000000000" pitchFamily="2" charset="2"/>
              </a:rPr>
              <a:t> Substratv</a:t>
            </a:r>
            <a:r>
              <a:rPr lang="de-DE" sz="2800" dirty="0"/>
              <a:t>ariation kurzfristig Mischungsanteil energiereichen + rasch vergärbaren Substraten erhöht</a:t>
            </a:r>
          </a:p>
          <a:p>
            <a:pPr marL="0" indent="0">
              <a:buNone/>
            </a:pPr>
            <a:r>
              <a:rPr lang="de-DE" sz="2800" dirty="0"/>
              <a:t>// Substrate getrennt von den regelmäßig dosierten Substraten gelagert: </a:t>
            </a:r>
            <a:br>
              <a:rPr lang="de-DE" sz="2800" dirty="0"/>
            </a:br>
            <a:r>
              <a:rPr lang="de-DE" sz="2800" dirty="0"/>
              <a:t>	Getreide, Getreideschrot, Melasse oder Zucker- Futterrüben</a:t>
            </a:r>
          </a:p>
        </p:txBody>
      </p:sp>
    </p:spTree>
    <p:extLst>
      <p:ext uri="{BB962C8B-B14F-4D97-AF65-F5344CB8AC3E}">
        <p14:creationId xmlns:p14="http://schemas.microsoft.com/office/powerpoint/2010/main" val="1506276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6280FA1-D279-0514-50D9-810B1BA92E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Variation der Substrate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6ACB0138-DD4A-EFC9-5841-191F865DF5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7357169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C468D415-A2B9-0ACA-6FE1-225ED06E9C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4400" i="0" u="none" strike="noStrike" baseline="0" dirty="0">
                <a:solidFill>
                  <a:srgbClr val="000000"/>
                </a:solidFill>
              </a:rPr>
              <a:t>Batch-Abbaukurven der einzelnen Substrate </a:t>
            </a:r>
            <a:br>
              <a:rPr lang="de-DE" sz="4400" i="0" u="none" strike="noStrike" baseline="0" dirty="0">
                <a:solidFill>
                  <a:srgbClr val="000000"/>
                </a:solidFill>
              </a:rPr>
            </a:br>
            <a:r>
              <a:rPr lang="de-DE" sz="4400" i="0" u="none" strike="noStrike" baseline="0" dirty="0">
                <a:solidFill>
                  <a:srgbClr val="000000"/>
                </a:solidFill>
              </a:rPr>
              <a:t>30 Tage</a:t>
            </a:r>
            <a:r>
              <a:rPr lang="de-DE" sz="1600" i="0" u="none" strike="noStrike" baseline="0" dirty="0">
                <a:solidFill>
                  <a:srgbClr val="000000"/>
                </a:solidFill>
              </a:rPr>
              <a:t> [UBEDB 2018]  </a:t>
            </a:r>
            <a:r>
              <a:rPr lang="de-DE" dirty="0">
                <a:solidFill>
                  <a:srgbClr val="000000"/>
                </a:solidFill>
              </a:rPr>
              <a:t>% produzierte Biogasmenge</a:t>
            </a:r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29831EAC-5932-EB08-C12B-76615090D7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FA1BF436-694E-04AA-B9D7-6627781945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886" y="1579322"/>
            <a:ext cx="7628001" cy="4911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397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9DF62B-46DE-418B-BDBA-F138455BEC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AE91134E-5CE8-033C-479D-693CABA609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4400" i="0" u="none" strike="noStrike" baseline="0" dirty="0">
                <a:solidFill>
                  <a:srgbClr val="000000"/>
                </a:solidFill>
              </a:rPr>
              <a:t>Batch-Abbaukurven der einzelnen Substrate </a:t>
            </a:r>
            <a:br>
              <a:rPr lang="de-DE" sz="4400" i="0" u="none" strike="noStrike" baseline="0" dirty="0">
                <a:solidFill>
                  <a:srgbClr val="000000"/>
                </a:solidFill>
              </a:rPr>
            </a:br>
            <a:r>
              <a:rPr lang="de-DE" sz="4400" i="0" u="none" strike="noStrike" baseline="0" dirty="0">
                <a:solidFill>
                  <a:srgbClr val="000000"/>
                </a:solidFill>
              </a:rPr>
              <a:t>5 Tage, </a:t>
            </a:r>
            <a:endParaRPr lang="de-DE" dirty="0"/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B64B5409-887D-2DE6-3BBF-12C00C445C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58705AA4-F0F7-8ADE-5E8C-841849FC1F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199" y="1825624"/>
            <a:ext cx="7629525" cy="4912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55147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E1A0080-9C6F-9B60-CE5E-81ED60CA38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Substrattypen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E65CF1E-8130-F657-7B87-31E9B87B9B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6664" y="1807337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de-DE" dirty="0"/>
              <a:t>Turbos </a:t>
            </a:r>
            <a:r>
              <a:rPr lang="de-DE" dirty="0">
                <a:sym typeface="Wingdings" panose="05000000000000000000" pitchFamily="2" charset="2"/>
              </a:rPr>
              <a:t> 50% 12-18h Abbau</a:t>
            </a:r>
          </a:p>
          <a:p>
            <a:pPr marL="0" indent="0">
              <a:buNone/>
            </a:pPr>
            <a:r>
              <a:rPr lang="de-DE" dirty="0">
                <a:sym typeface="Wingdings" panose="05000000000000000000" pitchFamily="2" charset="2"/>
              </a:rPr>
              <a:t>80% innerhalb 2-3T</a:t>
            </a:r>
            <a:endParaRPr lang="de-DE" dirty="0"/>
          </a:p>
          <a:p>
            <a:pPr marL="0" indent="0">
              <a:buNone/>
            </a:pPr>
            <a:r>
              <a:rPr lang="de-DE" dirty="0"/>
              <a:t>Mittelläufer</a:t>
            </a:r>
            <a:r>
              <a:rPr lang="de-DE" dirty="0">
                <a:sym typeface="Wingdings" panose="05000000000000000000" pitchFamily="2" charset="2"/>
              </a:rPr>
              <a:t></a:t>
            </a:r>
            <a:r>
              <a:rPr lang="de-DE" dirty="0"/>
              <a:t>80% innerhalb 1. Woche</a:t>
            </a:r>
          </a:p>
          <a:p>
            <a:pPr marL="0" indent="0">
              <a:buNone/>
            </a:pPr>
            <a:r>
              <a:rPr lang="de-DE" dirty="0"/>
              <a:t>Schnecken </a:t>
            </a:r>
            <a:r>
              <a:rPr lang="de-DE" dirty="0">
                <a:sym typeface="Wingdings" panose="05000000000000000000" pitchFamily="2" charset="2"/>
              </a:rPr>
              <a:t> 80% innerhalb 10 Tagen</a:t>
            </a:r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213EBC99-67AD-A5A1-3675-85B5CB678A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7501" y="1735456"/>
            <a:ext cx="7629525" cy="491295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Freihand 5">
                <a:extLst>
                  <a:ext uri="{FF2B5EF4-FFF2-40B4-BE49-F238E27FC236}">
                    <a16:creationId xmlns:a16="http://schemas.microsoft.com/office/drawing/2014/main" id="{A9457ADD-DBC6-8626-0EB9-37D6BF250523}"/>
                  </a:ext>
                </a:extLst>
              </p14:cNvPr>
              <p14:cNvContentPartPr/>
              <p14:nvPr/>
            </p14:nvContentPartPr>
            <p14:xfrm flipH="1">
              <a:off x="10321842" y="3537216"/>
              <a:ext cx="743400" cy="28800"/>
            </p14:xfrm>
          </p:contentPart>
        </mc:Choice>
        <mc:Fallback xmlns="">
          <p:pic>
            <p:nvPicPr>
              <p:cNvPr id="6" name="Freihand 5">
                <a:extLst>
                  <a:ext uri="{FF2B5EF4-FFF2-40B4-BE49-F238E27FC236}">
                    <a16:creationId xmlns:a16="http://schemas.microsoft.com/office/drawing/2014/main" id="{A9457ADD-DBC6-8626-0EB9-37D6BF25052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 flipH="1">
                <a:off x="10268202" y="-5102784"/>
                <a:ext cx="851040" cy="1728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7" name="Freihand 6">
                <a:extLst>
                  <a:ext uri="{FF2B5EF4-FFF2-40B4-BE49-F238E27FC236}">
                    <a16:creationId xmlns:a16="http://schemas.microsoft.com/office/drawing/2014/main" id="{B2517F2E-CB08-BB35-A13B-CE9DF4E8A121}"/>
                  </a:ext>
                </a:extLst>
              </p14:cNvPr>
              <p14:cNvContentPartPr/>
              <p14:nvPr/>
            </p14:nvContentPartPr>
            <p14:xfrm>
              <a:off x="264672" y="2005872"/>
              <a:ext cx="826560" cy="46800"/>
            </p14:xfrm>
          </p:contentPart>
        </mc:Choice>
        <mc:Fallback xmlns="">
          <p:pic>
            <p:nvPicPr>
              <p:cNvPr id="7" name="Freihand 6">
                <a:extLst>
                  <a:ext uri="{FF2B5EF4-FFF2-40B4-BE49-F238E27FC236}">
                    <a16:creationId xmlns:a16="http://schemas.microsoft.com/office/drawing/2014/main" id="{B2517F2E-CB08-BB35-A13B-CE9DF4E8A12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10672" y="1898696"/>
                <a:ext cx="934200" cy="26079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9" name="Freihand 8">
                <a:extLst>
                  <a:ext uri="{FF2B5EF4-FFF2-40B4-BE49-F238E27FC236}">
                    <a16:creationId xmlns:a16="http://schemas.microsoft.com/office/drawing/2014/main" id="{952010BB-1D8F-9C63-35DC-7C3D8D3AF4F2}"/>
                  </a:ext>
                </a:extLst>
              </p14:cNvPr>
              <p14:cNvContentPartPr/>
              <p14:nvPr/>
            </p14:nvContentPartPr>
            <p14:xfrm>
              <a:off x="10328880" y="4066698"/>
              <a:ext cx="1024920" cy="19080"/>
            </p14:xfrm>
          </p:contentPart>
        </mc:Choice>
        <mc:Fallback xmlns="">
          <p:pic>
            <p:nvPicPr>
              <p:cNvPr id="9" name="Freihand 8">
                <a:extLst>
                  <a:ext uri="{FF2B5EF4-FFF2-40B4-BE49-F238E27FC236}">
                    <a16:creationId xmlns:a16="http://schemas.microsoft.com/office/drawing/2014/main" id="{952010BB-1D8F-9C63-35DC-7C3D8D3AF4F2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0274880" y="3958698"/>
                <a:ext cx="1132560" cy="23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1" name="Freihand 10">
                <a:extLst>
                  <a:ext uri="{FF2B5EF4-FFF2-40B4-BE49-F238E27FC236}">
                    <a16:creationId xmlns:a16="http://schemas.microsoft.com/office/drawing/2014/main" id="{797C67CC-6398-E90C-0488-B6AB1B5EE161}"/>
                  </a:ext>
                </a:extLst>
              </p14:cNvPr>
              <p14:cNvContentPartPr/>
              <p14:nvPr/>
            </p14:nvContentPartPr>
            <p14:xfrm>
              <a:off x="10321878" y="3794796"/>
              <a:ext cx="485280" cy="45720"/>
            </p14:xfrm>
          </p:contentPart>
        </mc:Choice>
        <mc:Fallback xmlns="">
          <p:pic>
            <p:nvPicPr>
              <p:cNvPr id="11" name="Freihand 10">
                <a:extLst>
                  <a:ext uri="{FF2B5EF4-FFF2-40B4-BE49-F238E27FC236}">
                    <a16:creationId xmlns:a16="http://schemas.microsoft.com/office/drawing/2014/main" id="{797C67CC-6398-E90C-0488-B6AB1B5EE161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0267878" y="3686796"/>
                <a:ext cx="592920" cy="261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3" name="Freihand 12">
                <a:extLst>
                  <a:ext uri="{FF2B5EF4-FFF2-40B4-BE49-F238E27FC236}">
                    <a16:creationId xmlns:a16="http://schemas.microsoft.com/office/drawing/2014/main" id="{FEAACA01-7294-3AE0-D035-9746DB508933}"/>
                  </a:ext>
                </a:extLst>
              </p14:cNvPr>
              <p14:cNvContentPartPr/>
              <p14:nvPr/>
            </p14:nvContentPartPr>
            <p14:xfrm>
              <a:off x="294791" y="3205406"/>
              <a:ext cx="878400" cy="360"/>
            </p14:xfrm>
          </p:contentPart>
        </mc:Choice>
        <mc:Fallback xmlns="">
          <p:pic>
            <p:nvPicPr>
              <p:cNvPr id="13" name="Freihand 12">
                <a:extLst>
                  <a:ext uri="{FF2B5EF4-FFF2-40B4-BE49-F238E27FC236}">
                    <a16:creationId xmlns:a16="http://schemas.microsoft.com/office/drawing/2014/main" id="{FEAACA01-7294-3AE0-D035-9746DB508933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240791" y="3097406"/>
                <a:ext cx="98604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5" name="Freihand 14">
                <a:extLst>
                  <a:ext uri="{FF2B5EF4-FFF2-40B4-BE49-F238E27FC236}">
                    <a16:creationId xmlns:a16="http://schemas.microsoft.com/office/drawing/2014/main" id="{AB0891EE-8E5C-FB1B-9FC3-9D47CD28E898}"/>
                  </a:ext>
                </a:extLst>
              </p14:cNvPr>
              <p14:cNvContentPartPr/>
              <p14:nvPr/>
            </p14:nvContentPartPr>
            <p14:xfrm>
              <a:off x="10204704" y="4361616"/>
              <a:ext cx="457560" cy="27720"/>
            </p14:xfrm>
          </p:contentPart>
        </mc:Choice>
        <mc:Fallback xmlns="">
          <p:pic>
            <p:nvPicPr>
              <p:cNvPr id="15" name="Freihand 14">
                <a:extLst>
                  <a:ext uri="{FF2B5EF4-FFF2-40B4-BE49-F238E27FC236}">
                    <a16:creationId xmlns:a16="http://schemas.microsoft.com/office/drawing/2014/main" id="{AB0891EE-8E5C-FB1B-9FC3-9D47CD28E898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0150704" y="4253616"/>
                <a:ext cx="565200" cy="24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6" name="Freihand 15">
                <a:extLst>
                  <a:ext uri="{FF2B5EF4-FFF2-40B4-BE49-F238E27FC236}">
                    <a16:creationId xmlns:a16="http://schemas.microsoft.com/office/drawing/2014/main" id="{DB5C963F-6E73-407C-C521-C74E5D3BD42B}"/>
                  </a:ext>
                </a:extLst>
              </p14:cNvPr>
              <p14:cNvContentPartPr/>
              <p14:nvPr/>
            </p14:nvContentPartPr>
            <p14:xfrm>
              <a:off x="10286784" y="4580496"/>
              <a:ext cx="828000" cy="19800"/>
            </p14:xfrm>
          </p:contentPart>
        </mc:Choice>
        <mc:Fallback xmlns="">
          <p:pic>
            <p:nvPicPr>
              <p:cNvPr id="16" name="Freihand 15">
                <a:extLst>
                  <a:ext uri="{FF2B5EF4-FFF2-40B4-BE49-F238E27FC236}">
                    <a16:creationId xmlns:a16="http://schemas.microsoft.com/office/drawing/2014/main" id="{DB5C963F-6E73-407C-C521-C74E5D3BD42B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0233144" y="4472856"/>
                <a:ext cx="935640" cy="235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8" name="Freihand 17">
                <a:extLst>
                  <a:ext uri="{FF2B5EF4-FFF2-40B4-BE49-F238E27FC236}">
                    <a16:creationId xmlns:a16="http://schemas.microsoft.com/office/drawing/2014/main" id="{48DFAA77-951F-ED36-9619-21F828BEB8AD}"/>
                  </a:ext>
                </a:extLst>
              </p14:cNvPr>
              <p14:cNvContentPartPr/>
              <p14:nvPr/>
            </p14:nvContentPartPr>
            <p14:xfrm>
              <a:off x="264672" y="2777782"/>
              <a:ext cx="908519" cy="45719"/>
            </p14:xfrm>
          </p:contentPart>
        </mc:Choice>
        <mc:Fallback xmlns="">
          <p:pic>
            <p:nvPicPr>
              <p:cNvPr id="18" name="Freihand 17">
                <a:extLst>
                  <a:ext uri="{FF2B5EF4-FFF2-40B4-BE49-F238E27FC236}">
                    <a16:creationId xmlns:a16="http://schemas.microsoft.com/office/drawing/2014/main" id="{48DFAA77-951F-ED36-9619-21F828BEB8AD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210658" y="2668927"/>
                <a:ext cx="1016187" cy="26306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9" name="Freihand 18">
                <a:extLst>
                  <a:ext uri="{FF2B5EF4-FFF2-40B4-BE49-F238E27FC236}">
                    <a16:creationId xmlns:a16="http://schemas.microsoft.com/office/drawing/2014/main" id="{108A63BD-F0A0-202B-3444-78A779DD7EE6}"/>
                  </a:ext>
                </a:extLst>
              </p14:cNvPr>
              <p14:cNvContentPartPr/>
              <p14:nvPr/>
            </p14:nvContentPartPr>
            <p14:xfrm>
              <a:off x="10369224" y="4945896"/>
              <a:ext cx="701280" cy="11160"/>
            </p14:xfrm>
          </p:contentPart>
        </mc:Choice>
        <mc:Fallback xmlns="">
          <p:pic>
            <p:nvPicPr>
              <p:cNvPr id="19" name="Freihand 18">
                <a:extLst>
                  <a:ext uri="{FF2B5EF4-FFF2-40B4-BE49-F238E27FC236}">
                    <a16:creationId xmlns:a16="http://schemas.microsoft.com/office/drawing/2014/main" id="{108A63BD-F0A0-202B-3444-78A779DD7EE6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10315584" y="4838256"/>
                <a:ext cx="808920" cy="22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0" name="Freihand 19">
                <a:extLst>
                  <a:ext uri="{FF2B5EF4-FFF2-40B4-BE49-F238E27FC236}">
                    <a16:creationId xmlns:a16="http://schemas.microsoft.com/office/drawing/2014/main" id="{501E8A19-EBF3-C019-B518-6F3D3C1D998A}"/>
                  </a:ext>
                </a:extLst>
              </p14:cNvPr>
              <p14:cNvContentPartPr/>
              <p14:nvPr/>
            </p14:nvContentPartPr>
            <p14:xfrm>
              <a:off x="10414944" y="5147856"/>
              <a:ext cx="966240" cy="37080"/>
            </p14:xfrm>
          </p:contentPart>
        </mc:Choice>
        <mc:Fallback xmlns="">
          <p:pic>
            <p:nvPicPr>
              <p:cNvPr id="20" name="Freihand 19">
                <a:extLst>
                  <a:ext uri="{FF2B5EF4-FFF2-40B4-BE49-F238E27FC236}">
                    <a16:creationId xmlns:a16="http://schemas.microsoft.com/office/drawing/2014/main" id="{501E8A19-EBF3-C019-B518-6F3D3C1D998A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10361304" y="5039856"/>
                <a:ext cx="1073880" cy="25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1" name="Freihand 20">
                <a:extLst>
                  <a:ext uri="{FF2B5EF4-FFF2-40B4-BE49-F238E27FC236}">
                    <a16:creationId xmlns:a16="http://schemas.microsoft.com/office/drawing/2014/main" id="{BB31A498-20DB-CC26-26AB-4923E6C547FB}"/>
                  </a:ext>
                </a:extLst>
              </p14:cNvPr>
              <p14:cNvContentPartPr/>
              <p14:nvPr/>
            </p14:nvContentPartPr>
            <p14:xfrm>
              <a:off x="10405584" y="5376816"/>
              <a:ext cx="832320" cy="360"/>
            </p14:xfrm>
          </p:contentPart>
        </mc:Choice>
        <mc:Fallback xmlns="">
          <p:pic>
            <p:nvPicPr>
              <p:cNvPr id="21" name="Freihand 20">
                <a:extLst>
                  <a:ext uri="{FF2B5EF4-FFF2-40B4-BE49-F238E27FC236}">
                    <a16:creationId xmlns:a16="http://schemas.microsoft.com/office/drawing/2014/main" id="{BB31A498-20DB-CC26-26AB-4923E6C547FB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10351944" y="5268816"/>
                <a:ext cx="939960" cy="216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63588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C5E20C-B956-A01B-D9CE-A24CFDD20B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B5B01D8-DC77-6715-35ED-5C5A560D50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Verstehen, Interesse, Leidenschaft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3603139D-2673-78D2-F610-30CC61D2F1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0564" y="1554163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800" dirty="0"/>
              <a:t>Biologie kennen..</a:t>
            </a:r>
          </a:p>
          <a:p>
            <a:pPr marL="0" indent="0">
              <a:buNone/>
            </a:pPr>
            <a:r>
              <a:rPr lang="de-DE" sz="2800" dirty="0">
                <a:sym typeface="Wingdings" panose="05000000000000000000" pitchFamily="2" charset="2"/>
              </a:rPr>
              <a:t> </a:t>
            </a:r>
            <a:r>
              <a:rPr lang="de-DE" sz="2800" dirty="0"/>
              <a:t>Reaktionszeit</a:t>
            </a:r>
          </a:p>
          <a:p>
            <a:pPr marL="0" indent="0">
              <a:buNone/>
            </a:pPr>
            <a:r>
              <a:rPr lang="de-DE" sz="2800" dirty="0">
                <a:sym typeface="Wingdings" panose="05000000000000000000" pitchFamily="2" charset="2"/>
              </a:rPr>
              <a:t> </a:t>
            </a:r>
            <a:r>
              <a:rPr lang="de-DE" sz="2800" dirty="0"/>
              <a:t>Versorgungssicherheit</a:t>
            </a:r>
          </a:p>
          <a:p>
            <a:pPr marL="0" indent="0">
              <a:buNone/>
            </a:pPr>
            <a:r>
              <a:rPr lang="de-DE" sz="2800" dirty="0">
                <a:sym typeface="Wingdings" panose="05000000000000000000" pitchFamily="2" charset="2"/>
              </a:rPr>
              <a:t> </a:t>
            </a:r>
            <a:r>
              <a:rPr lang="de-DE" sz="2800" dirty="0"/>
              <a:t>Bedarfsschwankungen ausgleichen</a:t>
            </a:r>
          </a:p>
          <a:p>
            <a:pPr marL="0" indent="0">
              <a:buNone/>
            </a:pPr>
            <a:r>
              <a:rPr lang="de-DE" sz="2800" dirty="0">
                <a:sym typeface="Wingdings" panose="05000000000000000000" pitchFamily="2" charset="2"/>
              </a:rPr>
              <a:t> </a:t>
            </a:r>
            <a:r>
              <a:rPr lang="de-DE" sz="2800" dirty="0"/>
              <a:t>Was ist der günstigste Speicher?</a:t>
            </a:r>
            <a:br>
              <a:rPr lang="de-DE" sz="2800" dirty="0"/>
            </a:br>
            <a:r>
              <a:rPr lang="de-DE" sz="2800" dirty="0"/>
              <a:t>	</a:t>
            </a:r>
          </a:p>
        </p:txBody>
      </p:sp>
      <p:pic>
        <p:nvPicPr>
          <p:cNvPr id="5" name="Grafik 4" descr="Ein Bild, das draußen, Gelände, Kleidung, Schuhwerk enthält.&#10;&#10;KI-generierte Inhalte können fehlerhaft sein.">
            <a:extLst>
              <a:ext uri="{FF2B5EF4-FFF2-40B4-BE49-F238E27FC236}">
                <a16:creationId xmlns:a16="http://schemas.microsoft.com/office/drawing/2014/main" id="{28502F47-142C-1AC9-8A57-517F4EBB74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72" r="26875" b="25424"/>
          <a:stretch/>
        </p:blipFill>
        <p:spPr>
          <a:xfrm rot="5400000">
            <a:off x="7786687" y="2662236"/>
            <a:ext cx="2652714" cy="5738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52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ChangeArrowheads="1"/>
          </p:cNvSpPr>
          <p:nvPr/>
        </p:nvSpPr>
        <p:spPr bwMode="auto">
          <a:xfrm>
            <a:off x="1666876" y="261095"/>
            <a:ext cx="8893175" cy="6049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/>
            <a:endParaRPr lang="en-US" altLang="en-US"/>
          </a:p>
        </p:txBody>
      </p:sp>
      <p:grpSp>
        <p:nvGrpSpPr>
          <p:cNvPr id="78851" name="Group 3"/>
          <p:cNvGrpSpPr>
            <a:grpSpLocks/>
          </p:cNvGrpSpPr>
          <p:nvPr/>
        </p:nvGrpSpPr>
        <p:grpSpPr bwMode="auto">
          <a:xfrm>
            <a:off x="838200" y="546943"/>
            <a:ext cx="8101013" cy="6070600"/>
            <a:chOff x="272" y="304"/>
            <a:chExt cx="5103" cy="3824"/>
          </a:xfrm>
        </p:grpSpPr>
        <p:grpSp>
          <p:nvGrpSpPr>
            <p:cNvPr id="78852" name="Group 4"/>
            <p:cNvGrpSpPr>
              <a:grpSpLocks/>
            </p:cNvGrpSpPr>
            <p:nvPr/>
          </p:nvGrpSpPr>
          <p:grpSpPr bwMode="auto">
            <a:xfrm>
              <a:off x="825" y="3677"/>
              <a:ext cx="4396" cy="214"/>
              <a:chOff x="480" y="3600"/>
              <a:chExt cx="4848" cy="240"/>
            </a:xfrm>
          </p:grpSpPr>
          <p:sp>
            <p:nvSpPr>
              <p:cNvPr id="78896" name="Line 5"/>
              <p:cNvSpPr>
                <a:spLocks noChangeShapeType="1"/>
              </p:cNvSpPr>
              <p:nvPr/>
            </p:nvSpPr>
            <p:spPr bwMode="auto">
              <a:xfrm>
                <a:off x="480" y="3600"/>
                <a:ext cx="484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8897" name="Line 6"/>
              <p:cNvSpPr>
                <a:spLocks noChangeShapeType="1"/>
              </p:cNvSpPr>
              <p:nvPr/>
            </p:nvSpPr>
            <p:spPr bwMode="auto">
              <a:xfrm>
                <a:off x="720" y="3600"/>
                <a:ext cx="0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8898" name="Line 7"/>
              <p:cNvSpPr>
                <a:spLocks noChangeShapeType="1"/>
              </p:cNvSpPr>
              <p:nvPr/>
            </p:nvSpPr>
            <p:spPr bwMode="auto">
              <a:xfrm>
                <a:off x="960" y="3600"/>
                <a:ext cx="0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8899" name="Line 8"/>
              <p:cNvSpPr>
                <a:spLocks noChangeShapeType="1"/>
              </p:cNvSpPr>
              <p:nvPr/>
            </p:nvSpPr>
            <p:spPr bwMode="auto">
              <a:xfrm>
                <a:off x="1200" y="3600"/>
                <a:ext cx="0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8900" name="Line 9"/>
              <p:cNvSpPr>
                <a:spLocks noChangeShapeType="1"/>
              </p:cNvSpPr>
              <p:nvPr/>
            </p:nvSpPr>
            <p:spPr bwMode="auto">
              <a:xfrm>
                <a:off x="1440" y="3600"/>
                <a:ext cx="0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8901" name="Line 10"/>
              <p:cNvSpPr>
                <a:spLocks noChangeShapeType="1"/>
              </p:cNvSpPr>
              <p:nvPr/>
            </p:nvSpPr>
            <p:spPr bwMode="auto">
              <a:xfrm>
                <a:off x="1680" y="3600"/>
                <a:ext cx="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8902" name="Line 11"/>
              <p:cNvSpPr>
                <a:spLocks noChangeShapeType="1"/>
              </p:cNvSpPr>
              <p:nvPr/>
            </p:nvSpPr>
            <p:spPr bwMode="auto">
              <a:xfrm>
                <a:off x="1920" y="3600"/>
                <a:ext cx="0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8903" name="Line 12"/>
              <p:cNvSpPr>
                <a:spLocks noChangeShapeType="1"/>
              </p:cNvSpPr>
              <p:nvPr/>
            </p:nvSpPr>
            <p:spPr bwMode="auto">
              <a:xfrm>
                <a:off x="2160" y="3600"/>
                <a:ext cx="0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8904" name="Line 13"/>
              <p:cNvSpPr>
                <a:spLocks noChangeShapeType="1"/>
              </p:cNvSpPr>
              <p:nvPr/>
            </p:nvSpPr>
            <p:spPr bwMode="auto">
              <a:xfrm>
                <a:off x="2400" y="3600"/>
                <a:ext cx="0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8905" name="Line 14"/>
              <p:cNvSpPr>
                <a:spLocks noChangeShapeType="1"/>
              </p:cNvSpPr>
              <p:nvPr/>
            </p:nvSpPr>
            <p:spPr bwMode="auto">
              <a:xfrm>
                <a:off x="2640" y="3600"/>
                <a:ext cx="0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8906" name="Line 15"/>
              <p:cNvSpPr>
                <a:spLocks noChangeShapeType="1"/>
              </p:cNvSpPr>
              <p:nvPr/>
            </p:nvSpPr>
            <p:spPr bwMode="auto">
              <a:xfrm>
                <a:off x="2880" y="3600"/>
                <a:ext cx="0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8907" name="Line 16"/>
              <p:cNvSpPr>
                <a:spLocks noChangeShapeType="1"/>
              </p:cNvSpPr>
              <p:nvPr/>
            </p:nvSpPr>
            <p:spPr bwMode="auto">
              <a:xfrm>
                <a:off x="3120" y="3600"/>
                <a:ext cx="0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8908" name="Line 17"/>
              <p:cNvSpPr>
                <a:spLocks noChangeShapeType="1"/>
              </p:cNvSpPr>
              <p:nvPr/>
            </p:nvSpPr>
            <p:spPr bwMode="auto">
              <a:xfrm>
                <a:off x="3360" y="3600"/>
                <a:ext cx="0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8909" name="Line 18"/>
              <p:cNvSpPr>
                <a:spLocks noChangeShapeType="1"/>
              </p:cNvSpPr>
              <p:nvPr/>
            </p:nvSpPr>
            <p:spPr bwMode="auto">
              <a:xfrm>
                <a:off x="3600" y="3600"/>
                <a:ext cx="0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8910" name="Line 19"/>
              <p:cNvSpPr>
                <a:spLocks noChangeShapeType="1"/>
              </p:cNvSpPr>
              <p:nvPr/>
            </p:nvSpPr>
            <p:spPr bwMode="auto">
              <a:xfrm>
                <a:off x="3840" y="3600"/>
                <a:ext cx="0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8911" name="Line 20"/>
              <p:cNvSpPr>
                <a:spLocks noChangeShapeType="1"/>
              </p:cNvSpPr>
              <p:nvPr/>
            </p:nvSpPr>
            <p:spPr bwMode="auto">
              <a:xfrm>
                <a:off x="4320" y="3600"/>
                <a:ext cx="0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8912" name="Line 21"/>
              <p:cNvSpPr>
                <a:spLocks noChangeShapeType="1"/>
              </p:cNvSpPr>
              <p:nvPr/>
            </p:nvSpPr>
            <p:spPr bwMode="auto">
              <a:xfrm>
                <a:off x="4560" y="3600"/>
                <a:ext cx="0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8913" name="Line 22"/>
              <p:cNvSpPr>
                <a:spLocks noChangeShapeType="1"/>
              </p:cNvSpPr>
              <p:nvPr/>
            </p:nvSpPr>
            <p:spPr bwMode="auto">
              <a:xfrm>
                <a:off x="4800" y="3600"/>
                <a:ext cx="0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8914" name="Line 23"/>
              <p:cNvSpPr>
                <a:spLocks noChangeShapeType="1"/>
              </p:cNvSpPr>
              <p:nvPr/>
            </p:nvSpPr>
            <p:spPr bwMode="auto">
              <a:xfrm>
                <a:off x="5040" y="3600"/>
                <a:ext cx="0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8915" name="Line 24"/>
              <p:cNvSpPr>
                <a:spLocks noChangeShapeType="1"/>
              </p:cNvSpPr>
              <p:nvPr/>
            </p:nvSpPr>
            <p:spPr bwMode="auto">
              <a:xfrm>
                <a:off x="2880" y="3600"/>
                <a:ext cx="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8916" name="Line 25"/>
              <p:cNvSpPr>
                <a:spLocks noChangeShapeType="1"/>
              </p:cNvSpPr>
              <p:nvPr/>
            </p:nvSpPr>
            <p:spPr bwMode="auto">
              <a:xfrm>
                <a:off x="4080" y="3600"/>
                <a:ext cx="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8853" name="Group 26"/>
            <p:cNvGrpSpPr>
              <a:grpSpLocks/>
            </p:cNvGrpSpPr>
            <p:nvPr/>
          </p:nvGrpSpPr>
          <p:grpSpPr bwMode="auto">
            <a:xfrm>
              <a:off x="757" y="1114"/>
              <a:ext cx="139" cy="2563"/>
              <a:chOff x="405" y="720"/>
              <a:chExt cx="153" cy="2880"/>
            </a:xfrm>
          </p:grpSpPr>
          <p:sp>
            <p:nvSpPr>
              <p:cNvPr id="78885" name="Line 27"/>
              <p:cNvSpPr>
                <a:spLocks noChangeShapeType="1"/>
              </p:cNvSpPr>
              <p:nvPr/>
            </p:nvSpPr>
            <p:spPr bwMode="auto">
              <a:xfrm>
                <a:off x="480" y="720"/>
                <a:ext cx="0" cy="288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8886" name="Line 28"/>
              <p:cNvSpPr>
                <a:spLocks noChangeShapeType="1"/>
              </p:cNvSpPr>
              <p:nvPr/>
            </p:nvSpPr>
            <p:spPr bwMode="auto">
              <a:xfrm>
                <a:off x="414" y="1584"/>
                <a:ext cx="14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8887" name="Line 29"/>
              <p:cNvSpPr>
                <a:spLocks noChangeShapeType="1"/>
              </p:cNvSpPr>
              <p:nvPr/>
            </p:nvSpPr>
            <p:spPr bwMode="auto">
              <a:xfrm>
                <a:off x="411" y="1872"/>
                <a:ext cx="14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8888" name="Line 30"/>
              <p:cNvSpPr>
                <a:spLocks noChangeShapeType="1"/>
              </p:cNvSpPr>
              <p:nvPr/>
            </p:nvSpPr>
            <p:spPr bwMode="auto">
              <a:xfrm>
                <a:off x="414" y="2160"/>
                <a:ext cx="14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8889" name="Line 31"/>
              <p:cNvSpPr>
                <a:spLocks noChangeShapeType="1"/>
              </p:cNvSpPr>
              <p:nvPr/>
            </p:nvSpPr>
            <p:spPr bwMode="auto">
              <a:xfrm>
                <a:off x="414" y="1008"/>
                <a:ext cx="14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8890" name="Line 32"/>
              <p:cNvSpPr>
                <a:spLocks noChangeShapeType="1"/>
              </p:cNvSpPr>
              <p:nvPr/>
            </p:nvSpPr>
            <p:spPr bwMode="auto">
              <a:xfrm>
                <a:off x="411" y="2448"/>
                <a:ext cx="14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8891" name="Line 33"/>
              <p:cNvSpPr>
                <a:spLocks noChangeShapeType="1"/>
              </p:cNvSpPr>
              <p:nvPr/>
            </p:nvSpPr>
            <p:spPr bwMode="auto">
              <a:xfrm>
                <a:off x="414" y="2736"/>
                <a:ext cx="14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8892" name="Line 34"/>
              <p:cNvSpPr>
                <a:spLocks noChangeShapeType="1"/>
              </p:cNvSpPr>
              <p:nvPr/>
            </p:nvSpPr>
            <p:spPr bwMode="auto">
              <a:xfrm>
                <a:off x="405" y="1296"/>
                <a:ext cx="14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8893" name="Line 35"/>
              <p:cNvSpPr>
                <a:spLocks noChangeShapeType="1"/>
              </p:cNvSpPr>
              <p:nvPr/>
            </p:nvSpPr>
            <p:spPr bwMode="auto">
              <a:xfrm>
                <a:off x="405" y="720"/>
                <a:ext cx="14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8894" name="Line 36"/>
              <p:cNvSpPr>
                <a:spLocks noChangeShapeType="1"/>
              </p:cNvSpPr>
              <p:nvPr/>
            </p:nvSpPr>
            <p:spPr bwMode="auto">
              <a:xfrm>
                <a:off x="405" y="3024"/>
                <a:ext cx="14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8895" name="Line 37"/>
              <p:cNvSpPr>
                <a:spLocks noChangeShapeType="1"/>
              </p:cNvSpPr>
              <p:nvPr/>
            </p:nvSpPr>
            <p:spPr bwMode="auto">
              <a:xfrm>
                <a:off x="411" y="3312"/>
                <a:ext cx="14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78854" name="Text Box 38"/>
            <p:cNvSpPr txBox="1">
              <a:spLocks noChangeArrowheads="1"/>
            </p:cNvSpPr>
            <p:nvPr/>
          </p:nvSpPr>
          <p:spPr bwMode="auto">
            <a:xfrm rot="-5394417">
              <a:off x="-971" y="2293"/>
              <a:ext cx="2698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9pPr>
            </a:lstStyle>
            <a:p>
              <a:pPr eaLnBrk="1" hangingPunct="1"/>
              <a:r>
                <a:rPr lang="de-DE" altLang="en-US" sz="1600" b="1">
                  <a:latin typeface="Verdana" pitchFamily="34" charset="0"/>
                </a:rPr>
                <a:t>Jeweilige Pflanzenkomponente (%)</a:t>
              </a:r>
            </a:p>
          </p:txBody>
        </p:sp>
        <p:grpSp>
          <p:nvGrpSpPr>
            <p:cNvPr id="78855" name="Group 39"/>
            <p:cNvGrpSpPr>
              <a:grpSpLocks/>
            </p:cNvGrpSpPr>
            <p:nvPr/>
          </p:nvGrpSpPr>
          <p:grpSpPr bwMode="auto">
            <a:xfrm>
              <a:off x="433" y="1004"/>
              <a:ext cx="399" cy="2277"/>
              <a:chOff x="48" y="596"/>
              <a:chExt cx="440" cy="2560"/>
            </a:xfrm>
          </p:grpSpPr>
          <p:sp>
            <p:nvSpPr>
              <p:cNvPr id="78880" name="Text Box 40"/>
              <p:cNvSpPr txBox="1">
                <a:spLocks noChangeArrowheads="1"/>
              </p:cNvSpPr>
              <p:nvPr/>
            </p:nvSpPr>
            <p:spPr bwMode="auto">
              <a:xfrm>
                <a:off x="52" y="596"/>
                <a:ext cx="436" cy="2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9pPr>
              </a:lstStyle>
              <a:p>
                <a:pPr eaLnBrk="1" hangingPunct="1"/>
                <a:r>
                  <a:rPr lang="de-DE" altLang="en-US" sz="1800">
                    <a:latin typeface="Verdana" pitchFamily="34" charset="0"/>
                  </a:rPr>
                  <a:t>100</a:t>
                </a:r>
              </a:p>
            </p:txBody>
          </p:sp>
          <p:sp>
            <p:nvSpPr>
              <p:cNvPr id="78881" name="Text Box 41"/>
              <p:cNvSpPr txBox="1">
                <a:spLocks noChangeArrowheads="1"/>
              </p:cNvSpPr>
              <p:nvPr/>
            </p:nvSpPr>
            <p:spPr bwMode="auto">
              <a:xfrm>
                <a:off x="48" y="1175"/>
                <a:ext cx="387" cy="2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9pPr>
              </a:lstStyle>
              <a:p>
                <a:pPr eaLnBrk="1" hangingPunct="1"/>
                <a:r>
                  <a:rPr lang="de-DE" altLang="en-US" sz="1800">
                    <a:latin typeface="Verdana" pitchFamily="34" charset="0"/>
                  </a:rPr>
                  <a:t> 80</a:t>
                </a:r>
              </a:p>
            </p:txBody>
          </p:sp>
          <p:sp>
            <p:nvSpPr>
              <p:cNvPr id="78882" name="Text Box 42"/>
              <p:cNvSpPr txBox="1">
                <a:spLocks noChangeArrowheads="1"/>
              </p:cNvSpPr>
              <p:nvPr/>
            </p:nvSpPr>
            <p:spPr bwMode="auto">
              <a:xfrm>
                <a:off x="48" y="1749"/>
                <a:ext cx="387" cy="2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9pPr>
              </a:lstStyle>
              <a:p>
                <a:pPr eaLnBrk="1" hangingPunct="1"/>
                <a:r>
                  <a:rPr lang="de-DE" altLang="en-US" sz="1800">
                    <a:latin typeface="Verdana" pitchFamily="34" charset="0"/>
                  </a:rPr>
                  <a:t> 60</a:t>
                </a:r>
              </a:p>
            </p:txBody>
          </p:sp>
          <p:sp>
            <p:nvSpPr>
              <p:cNvPr id="78883" name="Text Box 43"/>
              <p:cNvSpPr txBox="1">
                <a:spLocks noChangeArrowheads="1"/>
              </p:cNvSpPr>
              <p:nvPr/>
            </p:nvSpPr>
            <p:spPr bwMode="auto">
              <a:xfrm>
                <a:off x="48" y="2328"/>
                <a:ext cx="387" cy="2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9pPr>
              </a:lstStyle>
              <a:p>
                <a:pPr eaLnBrk="1" hangingPunct="1"/>
                <a:r>
                  <a:rPr lang="de-DE" altLang="en-US" sz="1800">
                    <a:latin typeface="Verdana" pitchFamily="34" charset="0"/>
                  </a:rPr>
                  <a:t> 40</a:t>
                </a:r>
              </a:p>
            </p:txBody>
          </p:sp>
          <p:sp>
            <p:nvSpPr>
              <p:cNvPr id="78884" name="Text Box 44"/>
              <p:cNvSpPr txBox="1">
                <a:spLocks noChangeArrowheads="1"/>
              </p:cNvSpPr>
              <p:nvPr/>
            </p:nvSpPr>
            <p:spPr bwMode="auto">
              <a:xfrm>
                <a:off x="54" y="2896"/>
                <a:ext cx="387" cy="2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ヒラギノ角ゴ Pro W3"/>
                    <a:cs typeface="ヒラギノ角ゴ Pro W3"/>
                  </a:defRPr>
                </a:lvl9pPr>
              </a:lstStyle>
              <a:p>
                <a:pPr eaLnBrk="1" hangingPunct="1"/>
                <a:r>
                  <a:rPr lang="de-DE" altLang="en-US" sz="1800">
                    <a:latin typeface="Verdana" pitchFamily="34" charset="0"/>
                  </a:rPr>
                  <a:t> 20</a:t>
                </a:r>
              </a:p>
            </p:txBody>
          </p:sp>
        </p:grpSp>
        <p:sp>
          <p:nvSpPr>
            <p:cNvPr id="78856" name="Line 45"/>
            <p:cNvSpPr>
              <a:spLocks noChangeShapeType="1"/>
            </p:cNvSpPr>
            <p:nvPr/>
          </p:nvSpPr>
          <p:spPr bwMode="auto">
            <a:xfrm>
              <a:off x="825" y="1075"/>
              <a:ext cx="269" cy="2605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8857" name="Line 46"/>
            <p:cNvSpPr>
              <a:spLocks noChangeShapeType="1"/>
            </p:cNvSpPr>
            <p:nvPr/>
          </p:nvSpPr>
          <p:spPr bwMode="auto">
            <a:xfrm>
              <a:off x="839" y="1117"/>
              <a:ext cx="709" cy="2546"/>
            </a:xfrm>
            <a:prstGeom prst="line">
              <a:avLst/>
            </a:prstGeom>
            <a:noFill/>
            <a:ln w="28575">
              <a:solidFill>
                <a:srgbClr val="0033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8858" name="Line 47"/>
            <p:cNvSpPr>
              <a:spLocks noChangeShapeType="1"/>
            </p:cNvSpPr>
            <p:nvPr/>
          </p:nvSpPr>
          <p:spPr bwMode="auto">
            <a:xfrm rot="480807">
              <a:off x="672" y="1419"/>
              <a:ext cx="4533" cy="1928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8859" name="Text Box 48"/>
            <p:cNvSpPr txBox="1">
              <a:spLocks noChangeArrowheads="1"/>
            </p:cNvSpPr>
            <p:nvPr/>
          </p:nvSpPr>
          <p:spPr bwMode="auto">
            <a:xfrm>
              <a:off x="1791" y="3916"/>
              <a:ext cx="2436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9pPr>
            </a:lstStyle>
            <a:p>
              <a:pPr eaLnBrk="1" hangingPunct="1"/>
              <a:r>
                <a:rPr lang="de-DE" altLang="en-US" sz="1600" b="1">
                  <a:latin typeface="Verdana" pitchFamily="34" charset="0"/>
                </a:rPr>
                <a:t>Hydraulische Verweilzeit (Tage)</a:t>
              </a:r>
            </a:p>
          </p:txBody>
        </p:sp>
        <p:sp>
          <p:nvSpPr>
            <p:cNvPr id="78860" name="Text Box 49"/>
            <p:cNvSpPr txBox="1">
              <a:spLocks noChangeArrowheads="1"/>
            </p:cNvSpPr>
            <p:nvPr/>
          </p:nvSpPr>
          <p:spPr bwMode="auto">
            <a:xfrm>
              <a:off x="2862" y="304"/>
              <a:ext cx="2513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9pPr>
            </a:lstStyle>
            <a:p>
              <a:pPr eaLnBrk="1" hangingPunct="1"/>
              <a:r>
                <a:rPr lang="de-DE" altLang="en-US" sz="1600" b="1" dirty="0">
                  <a:solidFill>
                    <a:srgbClr val="006600"/>
                  </a:solidFill>
                  <a:latin typeface="Verdana" pitchFamily="34" charset="0"/>
                </a:rPr>
                <a:t>Zucker, Fettsäuren, Aminosäuren</a:t>
              </a:r>
            </a:p>
          </p:txBody>
        </p:sp>
        <p:sp>
          <p:nvSpPr>
            <p:cNvPr id="78861" name="Text Box 50"/>
            <p:cNvSpPr txBox="1">
              <a:spLocks noChangeArrowheads="1"/>
            </p:cNvSpPr>
            <p:nvPr/>
          </p:nvSpPr>
          <p:spPr bwMode="auto">
            <a:xfrm>
              <a:off x="2873" y="516"/>
              <a:ext cx="1962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9pPr>
            </a:lstStyle>
            <a:p>
              <a:pPr eaLnBrk="1" hangingPunct="1"/>
              <a:r>
                <a:rPr lang="de-DE" altLang="en-US" sz="1600" b="1">
                  <a:solidFill>
                    <a:srgbClr val="003399"/>
                  </a:solidFill>
                  <a:latin typeface="Verdana" pitchFamily="34" charset="0"/>
                </a:rPr>
                <a:t>Stärke, </a:t>
              </a:r>
              <a:r>
                <a:rPr lang="de-DE" altLang="en-US" sz="1600" b="1">
                  <a:solidFill>
                    <a:srgbClr val="0099CC"/>
                  </a:solidFill>
                  <a:latin typeface="Verdana" pitchFamily="34" charset="0"/>
                </a:rPr>
                <a:t>Proteine,</a:t>
              </a:r>
              <a:r>
                <a:rPr lang="de-DE" altLang="en-US" sz="1600" b="1">
                  <a:solidFill>
                    <a:srgbClr val="003399"/>
                  </a:solidFill>
                  <a:latin typeface="Verdana" pitchFamily="34" charset="0"/>
                </a:rPr>
                <a:t> </a:t>
              </a:r>
              <a:r>
                <a:rPr lang="de-DE" altLang="en-US" sz="1600" b="1">
                  <a:solidFill>
                    <a:srgbClr val="3366CC"/>
                  </a:solidFill>
                  <a:latin typeface="Verdana" pitchFamily="34" charset="0"/>
                </a:rPr>
                <a:t>Pektine </a:t>
              </a:r>
            </a:p>
          </p:txBody>
        </p:sp>
        <p:sp>
          <p:nvSpPr>
            <p:cNvPr id="78862" name="Text Box 51"/>
            <p:cNvSpPr txBox="1">
              <a:spLocks noChangeArrowheads="1"/>
            </p:cNvSpPr>
            <p:nvPr/>
          </p:nvSpPr>
          <p:spPr bwMode="auto">
            <a:xfrm>
              <a:off x="2880" y="743"/>
              <a:ext cx="2039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9pPr>
            </a:lstStyle>
            <a:p>
              <a:pPr eaLnBrk="1" hangingPunct="1"/>
              <a:r>
                <a:rPr lang="de-DE" altLang="en-US" sz="1600" b="1">
                  <a:solidFill>
                    <a:srgbClr val="FF6600"/>
                  </a:solidFill>
                  <a:latin typeface="Verdana" pitchFamily="34" charset="0"/>
                </a:rPr>
                <a:t>Hemizellulosen,</a:t>
              </a:r>
              <a:r>
                <a:rPr lang="de-DE" altLang="en-US" sz="1600">
                  <a:latin typeface="Verdana" pitchFamily="34" charset="0"/>
                </a:rPr>
                <a:t> </a:t>
              </a:r>
              <a:r>
                <a:rPr lang="de-DE" altLang="en-US" sz="1600" b="1">
                  <a:solidFill>
                    <a:srgbClr val="FF0000"/>
                  </a:solidFill>
                  <a:latin typeface="Verdana" pitchFamily="34" charset="0"/>
                </a:rPr>
                <a:t>Zellulosen</a:t>
              </a:r>
              <a:endParaRPr lang="de-DE" altLang="en-US" sz="1600" b="1">
                <a:solidFill>
                  <a:srgbClr val="FF6600"/>
                </a:solidFill>
                <a:latin typeface="Verdana" pitchFamily="34" charset="0"/>
              </a:endParaRPr>
            </a:p>
          </p:txBody>
        </p:sp>
        <p:sp>
          <p:nvSpPr>
            <p:cNvPr id="78863" name="Line 52"/>
            <p:cNvSpPr>
              <a:spLocks noChangeShapeType="1"/>
            </p:cNvSpPr>
            <p:nvPr/>
          </p:nvSpPr>
          <p:spPr bwMode="auto">
            <a:xfrm>
              <a:off x="847" y="1103"/>
              <a:ext cx="4309" cy="39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8864" name="Text Box 53"/>
            <p:cNvSpPr txBox="1">
              <a:spLocks noChangeArrowheads="1"/>
            </p:cNvSpPr>
            <p:nvPr/>
          </p:nvSpPr>
          <p:spPr bwMode="auto">
            <a:xfrm>
              <a:off x="2883" y="969"/>
              <a:ext cx="1713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9pPr>
            </a:lstStyle>
            <a:p>
              <a:pPr eaLnBrk="1" hangingPunct="1"/>
              <a:r>
                <a:rPr lang="de-DE" altLang="en-US" sz="1600" b="1">
                  <a:latin typeface="Verdana" pitchFamily="34" charset="0"/>
                </a:rPr>
                <a:t>Lignin, Wachse, Harze</a:t>
              </a:r>
            </a:p>
          </p:txBody>
        </p:sp>
        <p:sp>
          <p:nvSpPr>
            <p:cNvPr id="78865" name="Line 54"/>
            <p:cNvSpPr>
              <a:spLocks noChangeShapeType="1"/>
            </p:cNvSpPr>
            <p:nvPr/>
          </p:nvSpPr>
          <p:spPr bwMode="auto">
            <a:xfrm>
              <a:off x="839" y="1139"/>
              <a:ext cx="3232" cy="2495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8866" name="Line 55"/>
            <p:cNvSpPr>
              <a:spLocks noChangeShapeType="1"/>
            </p:cNvSpPr>
            <p:nvPr/>
          </p:nvSpPr>
          <p:spPr bwMode="auto">
            <a:xfrm>
              <a:off x="839" y="1196"/>
              <a:ext cx="652" cy="2467"/>
            </a:xfrm>
            <a:prstGeom prst="line">
              <a:avLst/>
            </a:prstGeom>
            <a:noFill/>
            <a:ln w="19050">
              <a:solidFill>
                <a:srgbClr val="003399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8867" name="Line 56"/>
            <p:cNvSpPr>
              <a:spLocks noChangeShapeType="1"/>
            </p:cNvSpPr>
            <p:nvPr/>
          </p:nvSpPr>
          <p:spPr bwMode="auto">
            <a:xfrm>
              <a:off x="839" y="1139"/>
              <a:ext cx="1020" cy="2524"/>
            </a:xfrm>
            <a:prstGeom prst="line">
              <a:avLst/>
            </a:prstGeom>
            <a:noFill/>
            <a:ln w="28575">
              <a:solidFill>
                <a:srgbClr val="0099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8868" name="Line 57"/>
            <p:cNvSpPr>
              <a:spLocks noChangeShapeType="1"/>
            </p:cNvSpPr>
            <p:nvPr/>
          </p:nvSpPr>
          <p:spPr bwMode="auto">
            <a:xfrm>
              <a:off x="810" y="1095"/>
              <a:ext cx="964" cy="2580"/>
            </a:xfrm>
            <a:prstGeom prst="line">
              <a:avLst/>
            </a:prstGeom>
            <a:noFill/>
            <a:ln w="19050">
              <a:solidFill>
                <a:srgbClr val="0099CC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8869" name="Line 58"/>
            <p:cNvSpPr>
              <a:spLocks noChangeShapeType="1"/>
            </p:cNvSpPr>
            <p:nvPr/>
          </p:nvSpPr>
          <p:spPr bwMode="auto">
            <a:xfrm>
              <a:off x="867" y="1144"/>
              <a:ext cx="1276" cy="2523"/>
            </a:xfrm>
            <a:prstGeom prst="line">
              <a:avLst/>
            </a:prstGeom>
            <a:noFill/>
            <a:ln w="28575">
              <a:solidFill>
                <a:srgbClr val="3366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8870" name="Line 59"/>
            <p:cNvSpPr>
              <a:spLocks noChangeShapeType="1"/>
            </p:cNvSpPr>
            <p:nvPr/>
          </p:nvSpPr>
          <p:spPr bwMode="auto">
            <a:xfrm>
              <a:off x="839" y="1111"/>
              <a:ext cx="1162" cy="2552"/>
            </a:xfrm>
            <a:prstGeom prst="line">
              <a:avLst/>
            </a:prstGeom>
            <a:noFill/>
            <a:ln w="19050">
              <a:solidFill>
                <a:srgbClr val="3366CC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8871" name="Line 60"/>
            <p:cNvSpPr>
              <a:spLocks noChangeShapeType="1"/>
            </p:cNvSpPr>
            <p:nvPr/>
          </p:nvSpPr>
          <p:spPr bwMode="auto">
            <a:xfrm>
              <a:off x="831" y="1083"/>
              <a:ext cx="2806" cy="2580"/>
            </a:xfrm>
            <a:prstGeom prst="line">
              <a:avLst/>
            </a:prstGeom>
            <a:noFill/>
            <a:ln w="28575">
              <a:solidFill>
                <a:srgbClr val="FF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8872" name="Line 61"/>
            <p:cNvSpPr>
              <a:spLocks noChangeShapeType="1"/>
            </p:cNvSpPr>
            <p:nvPr/>
          </p:nvSpPr>
          <p:spPr bwMode="auto">
            <a:xfrm>
              <a:off x="839" y="1111"/>
              <a:ext cx="2268" cy="2552"/>
            </a:xfrm>
            <a:prstGeom prst="line">
              <a:avLst/>
            </a:prstGeom>
            <a:noFill/>
            <a:ln w="19050">
              <a:solidFill>
                <a:srgbClr val="FF66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8873" name="Line 62"/>
            <p:cNvSpPr>
              <a:spLocks noChangeShapeType="1"/>
            </p:cNvSpPr>
            <p:nvPr/>
          </p:nvSpPr>
          <p:spPr bwMode="auto">
            <a:xfrm>
              <a:off x="847" y="1103"/>
              <a:ext cx="4281" cy="25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8874" name="Line 63"/>
            <p:cNvSpPr>
              <a:spLocks noChangeShapeType="1"/>
            </p:cNvSpPr>
            <p:nvPr/>
          </p:nvSpPr>
          <p:spPr bwMode="auto">
            <a:xfrm>
              <a:off x="810" y="1111"/>
              <a:ext cx="4338" cy="31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8875" name="Line 64"/>
            <p:cNvSpPr>
              <a:spLocks noChangeShapeType="1"/>
            </p:cNvSpPr>
            <p:nvPr/>
          </p:nvSpPr>
          <p:spPr bwMode="auto">
            <a:xfrm>
              <a:off x="2115" y="1791"/>
              <a:ext cx="652" cy="0"/>
            </a:xfrm>
            <a:prstGeom prst="line">
              <a:avLst/>
            </a:prstGeom>
            <a:noFill/>
            <a:ln w="38100">
              <a:solidFill>
                <a:srgbClr val="0033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8876" name="AutoShape 65"/>
            <p:cNvSpPr>
              <a:spLocks/>
            </p:cNvSpPr>
            <p:nvPr/>
          </p:nvSpPr>
          <p:spPr bwMode="auto">
            <a:xfrm>
              <a:off x="2804" y="487"/>
              <a:ext cx="48" cy="576"/>
            </a:xfrm>
            <a:prstGeom prst="leftBracket">
              <a:avLst>
                <a:gd name="adj" fmla="val 10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78877" name="Line 66"/>
            <p:cNvSpPr>
              <a:spLocks noChangeShapeType="1"/>
            </p:cNvSpPr>
            <p:nvPr/>
          </p:nvSpPr>
          <p:spPr bwMode="auto">
            <a:xfrm>
              <a:off x="2114" y="771"/>
              <a:ext cx="62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8878" name="Text Box 67"/>
            <p:cNvSpPr txBox="1">
              <a:spLocks noChangeArrowheads="1"/>
            </p:cNvSpPr>
            <p:nvPr/>
          </p:nvSpPr>
          <p:spPr bwMode="auto">
            <a:xfrm>
              <a:off x="526" y="473"/>
              <a:ext cx="1591" cy="5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9pPr>
            </a:lstStyle>
            <a:p>
              <a:pPr eaLnBrk="1" hangingPunct="1"/>
              <a:r>
                <a:rPr lang="de-DE" altLang="en-US" sz="1600">
                  <a:latin typeface="Verdana" pitchFamily="34" charset="0"/>
                </a:rPr>
                <a:t>Abbaugeschwindigkeit </a:t>
              </a:r>
            </a:p>
            <a:p>
              <a:pPr eaLnBrk="1" hangingPunct="1"/>
              <a:r>
                <a:rPr lang="de-DE" altLang="en-US" sz="1600">
                  <a:latin typeface="Verdana" pitchFamily="34" charset="0"/>
                </a:rPr>
                <a:t>unterschiedlicher </a:t>
              </a:r>
            </a:p>
            <a:p>
              <a:pPr eaLnBrk="1" hangingPunct="1"/>
              <a:r>
                <a:rPr lang="de-DE" altLang="en-US" sz="1600">
                  <a:latin typeface="Verdana" pitchFamily="34" charset="0"/>
                </a:rPr>
                <a:t>Pflanzenkomponenten</a:t>
              </a:r>
            </a:p>
          </p:txBody>
        </p:sp>
        <p:sp>
          <p:nvSpPr>
            <p:cNvPr id="78879" name="Text Box 68"/>
            <p:cNvSpPr txBox="1">
              <a:spLocks noChangeArrowheads="1"/>
            </p:cNvSpPr>
            <p:nvPr/>
          </p:nvSpPr>
          <p:spPr bwMode="auto">
            <a:xfrm>
              <a:off x="2852" y="1480"/>
              <a:ext cx="2382" cy="6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ヒラギノ角ゴ Pro W3"/>
                  <a:cs typeface="ヒラギノ角ゴ Pro W3"/>
                </a:defRPr>
              </a:lvl9pPr>
            </a:lstStyle>
            <a:p>
              <a:pPr eaLnBrk="1" hangingPunct="1"/>
              <a:r>
                <a:rPr lang="de-DE" altLang="en-US" sz="1600">
                  <a:latin typeface="Verdana" pitchFamily="34" charset="0"/>
                </a:rPr>
                <a:t>Steigerung der Abaugeschwindig-</a:t>
              </a:r>
            </a:p>
            <a:p>
              <a:pPr eaLnBrk="1" hangingPunct="1"/>
              <a:r>
                <a:rPr lang="de-DE" altLang="en-US" sz="1600">
                  <a:latin typeface="Verdana" pitchFamily="34" charset="0"/>
                </a:rPr>
                <a:t>keit unterschiedlicher hydrolysier-</a:t>
              </a:r>
            </a:p>
            <a:p>
              <a:pPr eaLnBrk="1" hangingPunct="1"/>
              <a:r>
                <a:rPr lang="de-DE" altLang="en-US" sz="1600">
                  <a:latin typeface="Verdana" pitchFamily="34" charset="0"/>
                </a:rPr>
                <a:t>barer Pflanzenkomponenten durch</a:t>
              </a:r>
            </a:p>
            <a:p>
              <a:pPr eaLnBrk="1" hangingPunct="1"/>
              <a:r>
                <a:rPr lang="de-DE" altLang="en-US" sz="1600">
                  <a:latin typeface="Verdana" pitchFamily="34" charset="0"/>
                </a:rPr>
                <a:t>Enzyme</a:t>
              </a:r>
            </a:p>
          </p:txBody>
        </p:sp>
      </p:grp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3504FB35-FC3A-472E-89F1-05472F93FE4D}" type="slidenum">
              <a:rPr lang="de-DE" smtClean="0"/>
              <a:pPr>
                <a:defRPr/>
              </a:pPr>
              <a:t>40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7190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 advTm="5000"/>
    </mc:Choice>
    <mc:Fallback>
      <p:transition spd="slow" advTm="500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36DC132-BDB3-52BF-4F6F-2AD02E8E1F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Kinetik!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01FEAB6-97E5-CFA2-29AE-6B9EE67446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de-DE" sz="2400" dirty="0"/>
              <a:t>// Verbesserung Substratabbau durch Hydrolyse / Säureproduktion höhere Beladungsrate / </a:t>
            </a:r>
            <a:r>
              <a:rPr lang="de-DE" sz="2400" dirty="0" err="1"/>
              <a:t>Fermentereinhheit</a:t>
            </a:r>
            <a:endParaRPr lang="de-DE" sz="2400" dirty="0"/>
          </a:p>
          <a:p>
            <a:pPr marL="0" indent="0">
              <a:buNone/>
            </a:pPr>
            <a:r>
              <a:rPr lang="de-DE" sz="2400" dirty="0"/>
              <a:t>// neue Substratkombinationen / faserreiche Substrate mit energiereichem Topping</a:t>
            </a:r>
          </a:p>
          <a:p>
            <a:pPr marL="0" indent="0">
              <a:buNone/>
            </a:pPr>
            <a:r>
              <a:rPr lang="de-DE" sz="2400" dirty="0"/>
              <a:t>// Höherer Faseranteil</a:t>
            </a:r>
          </a:p>
          <a:p>
            <a:pPr marL="0" indent="0">
              <a:buNone/>
            </a:pPr>
            <a:r>
              <a:rPr lang="de-DE" sz="2400" dirty="0"/>
              <a:t>// Geringere Energiedichte  </a:t>
            </a:r>
          </a:p>
          <a:p>
            <a:pPr marL="0" indent="0">
              <a:buNone/>
            </a:pPr>
            <a:r>
              <a:rPr lang="de-DE" sz="2400" dirty="0"/>
              <a:t>// Geringerer Gasertrag/ t oTS </a:t>
            </a:r>
          </a:p>
          <a:p>
            <a:pPr marL="0" indent="0">
              <a:buNone/>
            </a:pPr>
            <a:r>
              <a:rPr lang="de-DE" sz="2400" dirty="0"/>
              <a:t>// Erhöhte Gefahr von Hemmstoffen</a:t>
            </a:r>
          </a:p>
          <a:p>
            <a:pPr marL="0" indent="0">
              <a:buNone/>
            </a:pPr>
            <a:r>
              <a:rPr lang="de-DE" sz="2400" dirty="0"/>
              <a:t>// Erhöhte Gefahr des Eintrags an Störstoffen</a:t>
            </a:r>
          </a:p>
          <a:p>
            <a:pPr marL="0" indent="0">
              <a:buNone/>
            </a:pPr>
            <a:r>
              <a:rPr lang="de-DE" sz="2400" dirty="0"/>
              <a:t>// Veränderung der Verweilzeit</a:t>
            </a:r>
          </a:p>
          <a:p>
            <a:pPr marL="0" indent="0">
              <a:buNone/>
            </a:pPr>
            <a:r>
              <a:rPr lang="de-DE" sz="2400" dirty="0"/>
              <a:t> Steigerung der Futtermenge bei Ertragserhaltung! </a:t>
            </a:r>
          </a:p>
        </p:txBody>
      </p:sp>
    </p:spTree>
    <p:extLst>
      <p:ext uri="{BB962C8B-B14F-4D97-AF65-F5344CB8AC3E}">
        <p14:creationId xmlns:p14="http://schemas.microsoft.com/office/powerpoint/2010/main" val="197442343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hink-cell data - do not delete" hidden="1">
            <a:extLst>
              <a:ext uri="{FF2B5EF4-FFF2-40B4-BE49-F238E27FC236}">
                <a16:creationId xmlns:a16="http://schemas.microsoft.com/office/drawing/2014/main" id="{5E2E3231-EAA4-A61A-3958-D014C0FC8975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415" imgH="416" progId="TCLayout.ActiveDocument.1">
                  <p:embed/>
                </p:oleObj>
              </mc:Choice>
              <mc:Fallback>
                <p:oleObj name="think-cell Folie" r:id="rId4" imgW="415" imgH="416" progId="TCLayout.ActiveDocument.1">
                  <p:embed/>
                  <p:pic>
                    <p:nvPicPr>
                      <p:cNvPr id="6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5E2E3231-EAA4-A61A-3958-D014C0FC897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Grafik 4">
            <a:extLst>
              <a:ext uri="{FF2B5EF4-FFF2-40B4-BE49-F238E27FC236}">
                <a16:creationId xmlns:a16="http://schemas.microsoft.com/office/drawing/2014/main" id="{03BA4C7B-4687-D3CB-99B5-782C626344A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-618" t="-64692" r="618" b="79113"/>
          <a:stretch/>
        </p:blipFill>
        <p:spPr>
          <a:xfrm>
            <a:off x="0" y="-5208780"/>
            <a:ext cx="10269668" cy="6069135"/>
          </a:xfrm>
          <a:prstGeom prst="rect">
            <a:avLst/>
          </a:prstGeom>
        </p:spPr>
      </p:pic>
      <p:sp>
        <p:nvSpPr>
          <p:cNvPr id="7" name="Textplatzhalter 6">
            <a:extLst>
              <a:ext uri="{FF2B5EF4-FFF2-40B4-BE49-F238E27FC236}">
                <a16:creationId xmlns:a16="http://schemas.microsoft.com/office/drawing/2014/main" id="{C58E5B7E-2AE6-6CCF-1E85-D55F5B91320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254873" y="5208754"/>
            <a:ext cx="3165035" cy="865474"/>
          </a:xfrm>
        </p:spPr>
        <p:txBody>
          <a:bodyPr/>
          <a:lstStyle/>
          <a:p>
            <a:r>
              <a:rPr lang="de-DE" dirty="0"/>
              <a:t>Veröffentlichung 2021 </a:t>
            </a:r>
            <a:br>
              <a:rPr lang="de-DE" dirty="0"/>
            </a:br>
            <a:r>
              <a:rPr lang="de-DE" dirty="0"/>
              <a:t>Jasmin Gleich</a:t>
            </a:r>
          </a:p>
          <a:p>
            <a:endParaRPr lang="de-DE" dirty="0"/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796FBD76-D05E-2623-DE44-2BEA64461681}"/>
              </a:ext>
            </a:extLst>
          </p:cNvPr>
          <p:cNvSpPr/>
          <p:nvPr/>
        </p:nvSpPr>
        <p:spPr>
          <a:xfrm>
            <a:off x="5068957" y="1630017"/>
            <a:ext cx="4870173" cy="435334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5480664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CF56ED-09D7-4F64-FCF9-FA04A9F479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hink-cell data - do not delete" hidden="1">
            <a:extLst>
              <a:ext uri="{FF2B5EF4-FFF2-40B4-BE49-F238E27FC236}">
                <a16:creationId xmlns:a16="http://schemas.microsoft.com/office/drawing/2014/main" id="{49E86767-264E-78BB-6651-58B2A0FF0E1B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415" imgH="416" progId="TCLayout.ActiveDocument.1">
                  <p:embed/>
                </p:oleObj>
              </mc:Choice>
              <mc:Fallback>
                <p:oleObj name="think-cell Folie" r:id="rId4" imgW="415" imgH="416" progId="TCLayout.ActiveDocument.1">
                  <p:embed/>
                  <p:pic>
                    <p:nvPicPr>
                      <p:cNvPr id="6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5E2E3231-EAA4-A61A-3958-D014C0FC897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Grafik 4">
            <a:extLst>
              <a:ext uri="{FF2B5EF4-FFF2-40B4-BE49-F238E27FC236}">
                <a16:creationId xmlns:a16="http://schemas.microsoft.com/office/drawing/2014/main" id="{3EDCC61C-B890-71E2-952E-99996E51338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6928" b="7493"/>
          <a:stretch/>
        </p:blipFill>
        <p:spPr>
          <a:xfrm>
            <a:off x="3176" y="640079"/>
            <a:ext cx="10269668" cy="6069135"/>
          </a:xfrm>
          <a:prstGeom prst="rect">
            <a:avLst/>
          </a:prstGeom>
        </p:spPr>
      </p:pic>
      <p:sp>
        <p:nvSpPr>
          <p:cNvPr id="7" name="Textplatzhalter 6">
            <a:extLst>
              <a:ext uri="{FF2B5EF4-FFF2-40B4-BE49-F238E27FC236}">
                <a16:creationId xmlns:a16="http://schemas.microsoft.com/office/drawing/2014/main" id="{7D807437-ED53-A36F-00DF-1441601A174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254873" y="5208754"/>
            <a:ext cx="3165035" cy="865474"/>
          </a:xfrm>
        </p:spPr>
        <p:txBody>
          <a:bodyPr/>
          <a:lstStyle/>
          <a:p>
            <a:r>
              <a:rPr lang="de-DE" dirty="0"/>
              <a:t>Veröffentlichung 2021 </a:t>
            </a:r>
            <a:br>
              <a:rPr lang="de-DE" dirty="0"/>
            </a:br>
            <a:r>
              <a:rPr lang="de-DE" dirty="0"/>
              <a:t>Jasmin Gleich</a:t>
            </a:r>
          </a:p>
          <a:p>
            <a:endParaRPr lang="de-DE" dirty="0"/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E24E40CC-D9CE-BF10-AD4F-12F8B09C9184}"/>
              </a:ext>
            </a:extLst>
          </p:cNvPr>
          <p:cNvSpPr/>
          <p:nvPr/>
        </p:nvSpPr>
        <p:spPr>
          <a:xfrm>
            <a:off x="5068957" y="1630017"/>
            <a:ext cx="4870173" cy="435334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0250361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2A3AEE-E0A2-7928-A71B-0CD696CBFF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hink-cell data - do not delete" hidden="1">
            <a:extLst>
              <a:ext uri="{FF2B5EF4-FFF2-40B4-BE49-F238E27FC236}">
                <a16:creationId xmlns:a16="http://schemas.microsoft.com/office/drawing/2014/main" id="{7B6A3DA8-BFB3-A8F8-8511-546D09EC0826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415" imgH="416" progId="TCLayout.ActiveDocument.1">
                  <p:embed/>
                </p:oleObj>
              </mc:Choice>
              <mc:Fallback>
                <p:oleObj name="think-cell Folie" r:id="rId4" imgW="415" imgH="416" progId="TCLayout.ActiveDocument.1">
                  <p:embed/>
                  <p:pic>
                    <p:nvPicPr>
                      <p:cNvPr id="6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5E2E3231-EAA4-A61A-3958-D014C0FC897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Grafik 4">
            <a:extLst>
              <a:ext uri="{FF2B5EF4-FFF2-40B4-BE49-F238E27FC236}">
                <a16:creationId xmlns:a16="http://schemas.microsoft.com/office/drawing/2014/main" id="{0CE06557-8979-DD4B-975C-0E5FC73208B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7314" b="7493"/>
          <a:stretch/>
        </p:blipFill>
        <p:spPr>
          <a:xfrm>
            <a:off x="3176" y="667511"/>
            <a:ext cx="11105434" cy="6533389"/>
          </a:xfrm>
          <a:prstGeom prst="rect">
            <a:avLst/>
          </a:prstGeom>
        </p:spPr>
      </p:pic>
      <p:sp>
        <p:nvSpPr>
          <p:cNvPr id="7" name="Textplatzhalter 6">
            <a:extLst>
              <a:ext uri="{FF2B5EF4-FFF2-40B4-BE49-F238E27FC236}">
                <a16:creationId xmlns:a16="http://schemas.microsoft.com/office/drawing/2014/main" id="{11449490-BD49-7FC6-FE0A-AC0DEA175F3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254873" y="5208754"/>
            <a:ext cx="3165035" cy="865474"/>
          </a:xfrm>
        </p:spPr>
        <p:txBody>
          <a:bodyPr/>
          <a:lstStyle/>
          <a:p>
            <a:r>
              <a:rPr lang="de-DE" dirty="0"/>
              <a:t>Veröffentlichung 2021 </a:t>
            </a:r>
            <a:br>
              <a:rPr lang="de-DE" dirty="0"/>
            </a:br>
            <a:r>
              <a:rPr lang="de-DE" dirty="0"/>
              <a:t>Jasmin Gleich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3801364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hink-cell data - do not delete" hidden="1">
            <a:extLst>
              <a:ext uri="{FF2B5EF4-FFF2-40B4-BE49-F238E27FC236}">
                <a16:creationId xmlns:a16="http://schemas.microsoft.com/office/drawing/2014/main" id="{CA949B6E-3F1E-C693-B7B9-5840CAC589BF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415" imgH="416" progId="TCLayout.ActiveDocument.1">
                  <p:embed/>
                </p:oleObj>
              </mc:Choice>
              <mc:Fallback>
                <p:oleObj name="think-cell Folie" r:id="rId4" imgW="415" imgH="416" progId="TCLayout.ActiveDocument.1">
                  <p:embed/>
                  <p:pic>
                    <p:nvPicPr>
                      <p:cNvPr id="11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CA949B6E-3F1E-C693-B7B9-5840CAC589B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platzhalter 5">
            <a:extLst>
              <a:ext uri="{FF2B5EF4-FFF2-40B4-BE49-F238E27FC236}">
                <a16:creationId xmlns:a16="http://schemas.microsoft.com/office/drawing/2014/main" id="{05290955-8228-3E9B-12A1-4D1D852416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Welche Prozessstörung in 2023?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59AC2AB4-ADA6-F6CE-5536-F4A7354A43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2EC243B1-946C-7633-DA2B-1E9D40DE296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142AA94D-9D80-516B-3913-5DA9BCCAF56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9555203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hink-cell data - do not delete" hidden="1">
            <a:extLst>
              <a:ext uri="{FF2B5EF4-FFF2-40B4-BE49-F238E27FC236}">
                <a16:creationId xmlns:a16="http://schemas.microsoft.com/office/drawing/2014/main" id="{CA949B6E-3F1E-C693-B7B9-5840CAC589BF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415" imgH="416" progId="TCLayout.ActiveDocument.1">
                  <p:embed/>
                </p:oleObj>
              </mc:Choice>
              <mc:Fallback>
                <p:oleObj name="think-cell Folie" r:id="rId4" imgW="415" imgH="416" progId="TCLayout.ActiveDocument.1">
                  <p:embed/>
                  <p:pic>
                    <p:nvPicPr>
                      <p:cNvPr id="11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CA949B6E-3F1E-C693-B7B9-5840CAC589B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platzhalter 5">
            <a:extLst>
              <a:ext uri="{FF2B5EF4-FFF2-40B4-BE49-F238E27FC236}">
                <a16:creationId xmlns:a16="http://schemas.microsoft.com/office/drawing/2014/main" id="{05290955-8228-3E9B-12A1-4D1D852416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Welche Prozessstörung in 2023?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59AC2AB4-ADA6-F6CE-5536-F4A7354A43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2EC243B1-946C-7633-DA2B-1E9D40DE296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142AA94D-9D80-516B-3913-5DA9BCCAF56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 dirty="0"/>
          </a:p>
        </p:txBody>
      </p:sp>
      <p:graphicFrame>
        <p:nvGraphicFramePr>
          <p:cNvPr id="4" name="Tabelle 4">
            <a:extLst>
              <a:ext uri="{FF2B5EF4-FFF2-40B4-BE49-F238E27FC236}">
                <a16:creationId xmlns:a16="http://schemas.microsoft.com/office/drawing/2014/main" id="{0877490E-938E-4878-8F25-20C0C2CCA735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627801384"/>
              </p:ext>
            </p:extLst>
          </p:nvPr>
        </p:nvGraphicFramePr>
        <p:xfrm>
          <a:off x="761948" y="2563941"/>
          <a:ext cx="7518452" cy="34090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50530">
                  <a:extLst>
                    <a:ext uri="{9D8B030D-6E8A-4147-A177-3AD203B41FA5}">
                      <a16:colId xmlns:a16="http://schemas.microsoft.com/office/drawing/2014/main" val="4094189195"/>
                    </a:ext>
                  </a:extLst>
                </a:gridCol>
                <a:gridCol w="2567922">
                  <a:extLst>
                    <a:ext uri="{9D8B030D-6E8A-4147-A177-3AD203B41FA5}">
                      <a16:colId xmlns:a16="http://schemas.microsoft.com/office/drawing/2014/main" val="283524395"/>
                    </a:ext>
                  </a:extLst>
                </a:gridCol>
              </a:tblGrid>
              <a:tr h="511604">
                <a:tc>
                  <a:txBody>
                    <a:bodyPr/>
                    <a:lstStyle/>
                    <a:p>
                      <a:endParaRPr lang="de-DE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Anzahl 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1020603"/>
                  </a:ext>
                </a:extLst>
              </a:tr>
              <a:tr h="359226">
                <a:tc>
                  <a:txBody>
                    <a:bodyPr/>
                    <a:lstStyle/>
                    <a:p>
                      <a:r>
                        <a:rPr lang="de-DE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Hemmung durch Verderb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105 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1742501"/>
                  </a:ext>
                </a:extLst>
              </a:tr>
              <a:tr h="359226">
                <a:tc>
                  <a:txBody>
                    <a:bodyPr/>
                    <a:lstStyle/>
                    <a:p>
                      <a:r>
                        <a:rPr lang="de-DE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„Betriebsfehler“; schlechte Durchmischung, Phasenbildung, Schwimmschichten, Substratspezifisch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224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2815479"/>
                  </a:ext>
                </a:extLst>
              </a:tr>
              <a:tr h="885762">
                <a:tc>
                  <a:txBody>
                    <a:bodyPr/>
                    <a:lstStyle/>
                    <a:p>
                      <a:r>
                        <a:rPr lang="de-DE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Sonstiges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2574208"/>
                  </a:ext>
                </a:extLst>
              </a:tr>
            </a:tbl>
          </a:graphicData>
        </a:graphic>
      </p:graphicFrame>
      <p:sp>
        <p:nvSpPr>
          <p:cNvPr id="5" name="Rechteck: abgerundete Ecken 4">
            <a:extLst>
              <a:ext uri="{FF2B5EF4-FFF2-40B4-BE49-F238E27FC236}">
                <a16:creationId xmlns:a16="http://schemas.microsoft.com/office/drawing/2014/main" id="{CBE45C60-7EB3-F648-9272-16A9B9DD0EB2}"/>
              </a:ext>
            </a:extLst>
          </p:cNvPr>
          <p:cNvSpPr/>
          <p:nvPr/>
        </p:nvSpPr>
        <p:spPr>
          <a:xfrm>
            <a:off x="761948" y="3633607"/>
            <a:ext cx="7518452" cy="1445740"/>
          </a:xfrm>
          <a:prstGeom prst="roundRect">
            <a:avLst/>
          </a:prstGeom>
          <a:noFill/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8870349B-9440-9114-BE71-8ACE891C27F3}"/>
              </a:ext>
            </a:extLst>
          </p:cNvPr>
          <p:cNvSpPr txBox="1"/>
          <p:nvPr/>
        </p:nvSpPr>
        <p:spPr>
          <a:xfrm>
            <a:off x="8323360" y="3852965"/>
            <a:ext cx="3505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latin typeface="Arial Narrow" panose="020B0606020202030204" pitchFamily="34" charset="0"/>
              </a:rPr>
              <a:t>Hauptursache Änderung der Ration!</a:t>
            </a:r>
          </a:p>
        </p:txBody>
      </p:sp>
    </p:spTree>
    <p:extLst>
      <p:ext uri="{BB962C8B-B14F-4D97-AF65-F5344CB8AC3E}">
        <p14:creationId xmlns:p14="http://schemas.microsoft.com/office/powerpoint/2010/main" val="185721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hink-cell data - do not delete" hidden="1">
            <a:extLst>
              <a:ext uri="{FF2B5EF4-FFF2-40B4-BE49-F238E27FC236}">
                <a16:creationId xmlns:a16="http://schemas.microsoft.com/office/drawing/2014/main" id="{60D67800-9698-F205-2D09-3F4131B911D8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6" imgW="415" imgH="416" progId="TCLayout.ActiveDocument.1">
                  <p:embed/>
                </p:oleObj>
              </mc:Choice>
              <mc:Fallback>
                <p:oleObj name="think-cell Folie" r:id="rId6" imgW="415" imgH="416" progId="TCLayout.ActiveDocument.1">
                  <p:embed/>
                  <p:pic>
                    <p:nvPicPr>
                      <p:cNvPr id="9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60D67800-9698-F205-2D09-3F4131B911D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AB567F45">
            <a:hlinkClick r:id="" action="ppaction://media"/>
            <a:extLst>
              <a:ext uri="{FF2B5EF4-FFF2-40B4-BE49-F238E27FC236}">
                <a16:creationId xmlns:a16="http://schemas.microsoft.com/office/drawing/2014/main" id="{96801A7C-D45D-4166-1193-814E2C5F1EB9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984215" y="1388268"/>
            <a:ext cx="7210585" cy="4081463"/>
          </a:xfrm>
          <a:prstGeom prst="rect">
            <a:avLst/>
          </a:prstGeom>
        </p:spPr>
      </p:pic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6086B67-A74D-CB62-C745-92EDACA540F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70290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9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29E29169-02F8-CA6F-1893-1293BAEC82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21B1A45-BA30-8FF3-84DB-C22D4132AD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4400" dirty="0"/>
              <a:t>Speicherung Zwischenprodukte</a:t>
            </a:r>
            <a:br>
              <a:rPr lang="de-DE" dirty="0"/>
            </a:br>
            <a:r>
              <a:rPr lang="de-DE" dirty="0"/>
              <a:t>Gasspeicher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893EC05F-6E58-ABBB-6DA6-468E1AE583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19582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D5600360-289A-6CB8-0C87-7F9EEB67F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889" y="24861"/>
            <a:ext cx="10515600" cy="1325563"/>
          </a:xfrm>
        </p:spPr>
        <p:txBody>
          <a:bodyPr>
            <a:noAutofit/>
          </a:bodyPr>
          <a:lstStyle/>
          <a:p>
            <a:r>
              <a:rPr lang="de-DE" sz="2800" dirty="0"/>
              <a:t>Veränderung de Substratzufuhr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E63076BE-FD34-02DA-C78D-AD4CDC7A10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2159" y="2158835"/>
            <a:ext cx="10515600" cy="4351338"/>
          </a:xfrm>
        </p:spPr>
        <p:txBody>
          <a:bodyPr>
            <a:normAutofit/>
          </a:bodyPr>
          <a:lstStyle/>
          <a:p>
            <a:pPr marL="0" indent="0" algn="l">
              <a:buNone/>
            </a:pPr>
            <a:r>
              <a:rPr lang="de-DE" sz="1800" b="0" i="0" u="none" strike="noStrike" baseline="0" dirty="0"/>
              <a:t>Konstante Zufuhr: Nur ein ausreichend großes Gasspeichervolumen kann ein Leerfahren des Gasspeichers bei wechselndem Energie- bzw. Biogasbedarf verhindern</a:t>
            </a:r>
          </a:p>
          <a:p>
            <a:pPr marL="0" indent="0" algn="l">
              <a:buNone/>
            </a:pPr>
            <a:endParaRPr lang="de-DE" sz="1800" dirty="0"/>
          </a:p>
          <a:p>
            <a:pPr marL="0" indent="0" algn="l">
              <a:buNone/>
            </a:pPr>
            <a:endParaRPr lang="de-DE" sz="1800" dirty="0"/>
          </a:p>
          <a:p>
            <a:pPr marL="0" indent="0" algn="l">
              <a:buNone/>
            </a:pPr>
            <a:endParaRPr lang="de-DE" sz="1800" dirty="0"/>
          </a:p>
          <a:p>
            <a:pPr marL="0" indent="0" algn="l">
              <a:buNone/>
            </a:pPr>
            <a:endParaRPr lang="de-DE" sz="1800" dirty="0"/>
          </a:p>
          <a:p>
            <a:pPr marL="0" indent="0" algn="l">
              <a:buNone/>
            </a:pPr>
            <a:endParaRPr lang="de-DE" sz="1800" dirty="0"/>
          </a:p>
          <a:p>
            <a:pPr marL="0" indent="0" algn="l">
              <a:buNone/>
            </a:pPr>
            <a:endParaRPr lang="de-DE" sz="1800" dirty="0"/>
          </a:p>
          <a:p>
            <a:pPr marL="0" indent="0">
              <a:buNone/>
            </a:pPr>
            <a:endParaRPr lang="de-DE" sz="220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4" name="Freihand 13">
                <a:extLst>
                  <a:ext uri="{FF2B5EF4-FFF2-40B4-BE49-F238E27FC236}">
                    <a16:creationId xmlns:a16="http://schemas.microsoft.com/office/drawing/2014/main" id="{67F3BA0F-3B05-93E7-8928-F4DED887089A}"/>
                  </a:ext>
                </a:extLst>
              </p14:cNvPr>
              <p14:cNvContentPartPr/>
              <p14:nvPr/>
            </p14:nvContentPartPr>
            <p14:xfrm>
              <a:off x="1768852" y="3041280"/>
              <a:ext cx="360" cy="360"/>
            </p14:xfrm>
          </p:contentPart>
        </mc:Choice>
        <mc:Fallback xmlns="">
          <p:pic>
            <p:nvPicPr>
              <p:cNvPr id="14" name="Freihand 13">
                <a:extLst>
                  <a:ext uri="{FF2B5EF4-FFF2-40B4-BE49-F238E27FC236}">
                    <a16:creationId xmlns:a16="http://schemas.microsoft.com/office/drawing/2014/main" id="{67F3BA0F-3B05-93E7-8928-F4DED887089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762732" y="3035160"/>
                <a:ext cx="12600" cy="12600"/>
              </a:xfrm>
              <a:prstGeom prst="rect">
                <a:avLst/>
              </a:prstGeom>
            </p:spPr>
          </p:pic>
        </mc:Fallback>
      </mc:AlternateContent>
      <p:pic>
        <p:nvPicPr>
          <p:cNvPr id="15" name="Grafik 14">
            <a:extLst>
              <a:ext uri="{FF2B5EF4-FFF2-40B4-BE49-F238E27FC236}">
                <a16:creationId xmlns:a16="http://schemas.microsoft.com/office/drawing/2014/main" id="{A1FE6A3A-E382-CADE-C2C1-71E7943830F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383" t="3997" r="2213" b="52791"/>
          <a:stretch/>
        </p:blipFill>
        <p:spPr>
          <a:xfrm>
            <a:off x="692394" y="3041280"/>
            <a:ext cx="9318052" cy="2097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8952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C701C7-80F6-7C03-5AA1-E4F379BF87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4400" dirty="0"/>
              <a:t>Größer Energiespeicher</a:t>
            </a:r>
            <a:br>
              <a:rPr lang="de-DE" dirty="0"/>
            </a:br>
            <a:endParaRPr lang="de-DE" dirty="0"/>
          </a:p>
        </p:txBody>
      </p:sp>
      <p:pic>
        <p:nvPicPr>
          <p:cNvPr id="9" name="Inhaltsplatzhalter 8" descr="Ein Bild, das Text, Screenshot, Multimedia-Software, Software enthält.&#10;&#10;Automatisch generierte Beschreibung">
            <a:extLst>
              <a:ext uri="{FF2B5EF4-FFF2-40B4-BE49-F238E27FC236}">
                <a16:creationId xmlns:a16="http://schemas.microsoft.com/office/drawing/2014/main" id="{18017D29-E684-EA17-979B-02D228ECB6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8" t="30578" r="5669"/>
          <a:stretch/>
        </p:blipFill>
        <p:spPr>
          <a:xfrm>
            <a:off x="187679" y="1960459"/>
            <a:ext cx="11816641" cy="4783241"/>
          </a:xfrm>
        </p:spPr>
      </p:pic>
    </p:spTree>
    <p:extLst>
      <p:ext uri="{BB962C8B-B14F-4D97-AF65-F5344CB8AC3E}">
        <p14:creationId xmlns:p14="http://schemas.microsoft.com/office/powerpoint/2010/main" val="151195272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48673740-B2F7-C566-8B85-880099E948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A9473466-FE91-ECF0-65B9-557803CEA9C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7003"/>
          <a:stretch/>
        </p:blipFill>
        <p:spPr>
          <a:xfrm>
            <a:off x="1768852" y="1755157"/>
            <a:ext cx="9870412" cy="2572246"/>
          </a:xfrm>
          <a:prstGeom prst="rect">
            <a:avLst/>
          </a:prstGeom>
        </p:spPr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E66A4350-8666-2409-974F-F0BF887FE3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889" y="24861"/>
            <a:ext cx="10515600" cy="1325563"/>
          </a:xfrm>
        </p:spPr>
        <p:txBody>
          <a:bodyPr>
            <a:noAutofit/>
          </a:bodyPr>
          <a:lstStyle/>
          <a:p>
            <a:r>
              <a:rPr lang="de-DE" sz="2800" dirty="0"/>
              <a:t>Veränderung der Substratzufuhr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296157F1-2BD4-AA3A-D424-8A46D1BA34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7870" y="4426258"/>
            <a:ext cx="9471991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200" b="0" i="0" u="none" strike="noStrike" baseline="0" dirty="0"/>
              <a:t>Bedarfsgerechte Substratzufuhr mit einer dementsprechend variablen Gasproduktionsrate ermöglicht es, zeitnah und effektiv auf Bedarfsschwankungen bei gleichzeitig reduzierter Anforderung an die Größe des Gasspeichervolumens zu reagieren.</a:t>
            </a:r>
            <a:endParaRPr lang="de-DE" sz="220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4" name="Freihand 13">
                <a:extLst>
                  <a:ext uri="{FF2B5EF4-FFF2-40B4-BE49-F238E27FC236}">
                    <a16:creationId xmlns:a16="http://schemas.microsoft.com/office/drawing/2014/main" id="{132EAC68-5334-EB81-84BE-3B07DDC8A092}"/>
                  </a:ext>
                </a:extLst>
              </p14:cNvPr>
              <p14:cNvContentPartPr/>
              <p14:nvPr/>
            </p14:nvContentPartPr>
            <p14:xfrm>
              <a:off x="1768852" y="3041280"/>
              <a:ext cx="360" cy="360"/>
            </p14:xfrm>
          </p:contentPart>
        </mc:Choice>
        <mc:Fallback xmlns="">
          <p:pic>
            <p:nvPicPr>
              <p:cNvPr id="14" name="Freihand 13">
                <a:extLst>
                  <a:ext uri="{FF2B5EF4-FFF2-40B4-BE49-F238E27FC236}">
                    <a16:creationId xmlns:a16="http://schemas.microsoft.com/office/drawing/2014/main" id="{132EAC68-5334-EB81-84BE-3B07DDC8A092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762732" y="3035160"/>
                <a:ext cx="12600" cy="12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9756483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3689A40-D959-FFA5-FE2F-308D726FB3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Beispiel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5C02212-7502-2049-D6B0-C8B6CFDF69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6334794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5DEB757D-68D4-D72B-3B12-C219132303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A0D668F-A593-919E-5257-8B1479B12F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Buchholz; </a:t>
            </a:r>
            <a:r>
              <a:rPr lang="de-DE" dirty="0" err="1"/>
              <a:t>Blumdorf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4C1AA7C-326F-C4DB-081D-ABE1442312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F9567136-4305-69D6-1BDE-911ACB4F32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981" y="1690688"/>
            <a:ext cx="9568003" cy="448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51173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2A73F273-0AE5-1666-A38D-B4D299C9EF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33818D-F09E-1053-6983-A76751D619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Champinons</a:t>
            </a:r>
            <a:r>
              <a:rPr lang="de-DE" dirty="0"/>
              <a:t> </a:t>
            </a:r>
            <a:r>
              <a:rPr lang="de-DE" dirty="0" err="1"/>
              <a:t>league</a:t>
            </a:r>
            <a:r>
              <a:rPr lang="de-DE" dirty="0"/>
              <a:t>?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C2A68F4-3EB5-196E-1EA9-D4767D4B6E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FD7D2C96-8707-20C8-FD17-7CACCBFBA5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59" y="1450612"/>
            <a:ext cx="11765281" cy="5042263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3365214F-FE4F-F82E-CD4E-807C9F2CD3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399" y="773544"/>
            <a:ext cx="6096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C64FBA06-4069-977A-7E69-4A7E326CD5CE}"/>
              </a:ext>
            </a:extLst>
          </p:cNvPr>
          <p:cNvSpPr/>
          <p:nvPr/>
        </p:nvSpPr>
        <p:spPr>
          <a:xfrm>
            <a:off x="8398565" y="3836504"/>
            <a:ext cx="2812774" cy="954157"/>
          </a:xfrm>
          <a:prstGeom prst="rect">
            <a:avLst/>
          </a:prstGeom>
          <a:solidFill>
            <a:srgbClr val="DDF1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1373079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F014FE-18AA-1E11-0909-77E5B78B28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A3FE6E1-180B-CB85-739B-33CCC682CB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Biologische Flexibilisierung geht gut – wenn</a:t>
            </a:r>
            <a:br>
              <a:rPr lang="de-DE" dirty="0"/>
            </a:br>
            <a:r>
              <a:rPr lang="de-DE" dirty="0"/>
              <a:t>Prozesse stabil sind und…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D9623BA-5DEA-7D37-40CA-AB6D1B4542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è"/>
            </a:pPr>
            <a:r>
              <a:rPr lang="de-DE" sz="2800" dirty="0">
                <a:sym typeface="Wingdings" panose="05000000000000000000" pitchFamily="2" charset="2"/>
              </a:rPr>
              <a:t>Optimale, angepasste Versorgung </a:t>
            </a:r>
            <a:br>
              <a:rPr lang="de-DE" sz="2800" dirty="0">
                <a:sym typeface="Wingdings" panose="05000000000000000000" pitchFamily="2" charset="2"/>
              </a:rPr>
            </a:br>
            <a:r>
              <a:rPr lang="de-DE" sz="2800" dirty="0">
                <a:sym typeface="Wingdings" panose="05000000000000000000" pitchFamily="2" charset="2"/>
              </a:rPr>
              <a:t>der Mikroorganismen</a:t>
            </a:r>
          </a:p>
          <a:p>
            <a:pPr>
              <a:buFont typeface="Wingdings" panose="05000000000000000000" pitchFamily="2" charset="2"/>
              <a:buChar char="è"/>
            </a:pPr>
            <a:r>
              <a:rPr lang="de-DE" sz="2800" dirty="0">
                <a:sym typeface="Wingdings" panose="05000000000000000000" pitchFamily="2" charset="2"/>
              </a:rPr>
              <a:t>Technik die funktioniert</a:t>
            </a:r>
          </a:p>
          <a:p>
            <a:pPr>
              <a:buFont typeface="Wingdings" panose="05000000000000000000" pitchFamily="2" charset="2"/>
              <a:buChar char="è"/>
            </a:pPr>
            <a:r>
              <a:rPr lang="de-DE" sz="2800" dirty="0">
                <a:sym typeface="Wingdings" panose="05000000000000000000" pitchFamily="2" charset="2"/>
              </a:rPr>
              <a:t>Lagerfähige Substrate</a:t>
            </a:r>
            <a:endParaRPr lang="de-DE" sz="2800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ADE5A3A-B1F6-E67C-EF56-BFF1656F3B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2278" y="1493157"/>
            <a:ext cx="6837095" cy="6922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509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902DFC-0B96-ABA7-6E04-303E59A62A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98DBFBA-5376-FC9D-A9DB-8649F46A8D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Biologische Flexibilisierung geht gut – wenn</a:t>
            </a:r>
            <a:br>
              <a:rPr lang="de-DE" dirty="0"/>
            </a:br>
            <a:r>
              <a:rPr lang="de-DE" dirty="0"/>
              <a:t>Prozesse stabil sind!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F473300-92B5-37A8-EA8A-CD7BD55A5B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è"/>
            </a:pPr>
            <a:r>
              <a:rPr lang="de-DE" sz="2800" dirty="0">
                <a:sym typeface="Wingdings" panose="05000000000000000000" pitchFamily="2" charset="2"/>
              </a:rPr>
              <a:t>Optimale, angepasste Versorgung </a:t>
            </a:r>
            <a:br>
              <a:rPr lang="de-DE" sz="2800" dirty="0">
                <a:sym typeface="Wingdings" panose="05000000000000000000" pitchFamily="2" charset="2"/>
              </a:rPr>
            </a:br>
            <a:r>
              <a:rPr lang="de-DE" sz="2800" dirty="0">
                <a:sym typeface="Wingdings" panose="05000000000000000000" pitchFamily="2" charset="2"/>
              </a:rPr>
              <a:t>der Mikroorganismen</a:t>
            </a:r>
          </a:p>
          <a:p>
            <a:pPr>
              <a:buFont typeface="Wingdings" panose="05000000000000000000" pitchFamily="2" charset="2"/>
              <a:buChar char="è"/>
            </a:pPr>
            <a:r>
              <a:rPr lang="de-DE" sz="2800" dirty="0">
                <a:sym typeface="Wingdings" panose="05000000000000000000" pitchFamily="2" charset="2"/>
              </a:rPr>
              <a:t>Technik die funktioniert</a:t>
            </a:r>
          </a:p>
          <a:p>
            <a:pPr>
              <a:buFont typeface="Wingdings" panose="05000000000000000000" pitchFamily="2" charset="2"/>
              <a:buChar char="è"/>
            </a:pPr>
            <a:r>
              <a:rPr lang="de-DE" sz="2800" dirty="0">
                <a:sym typeface="Wingdings" panose="05000000000000000000" pitchFamily="2" charset="2"/>
              </a:rPr>
              <a:t>Lagerfähige Substrate </a:t>
            </a:r>
          </a:p>
          <a:p>
            <a:pPr>
              <a:buFont typeface="Wingdings" panose="05000000000000000000" pitchFamily="2" charset="2"/>
              <a:buChar char="è"/>
            </a:pPr>
            <a:r>
              <a:rPr lang="de-DE" sz="2800" dirty="0">
                <a:sym typeface="Wingdings" panose="05000000000000000000" pitchFamily="2" charset="2"/>
              </a:rPr>
              <a:t>Anlagenführer der‘s kann! </a:t>
            </a:r>
            <a:endParaRPr lang="de-DE" sz="2800" dirty="0"/>
          </a:p>
        </p:txBody>
      </p:sp>
    </p:spTree>
    <p:extLst>
      <p:ext uri="{BB962C8B-B14F-4D97-AF65-F5344CB8AC3E}">
        <p14:creationId xmlns:p14="http://schemas.microsoft.com/office/powerpoint/2010/main" val="3743751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34DCFF-C0BD-20C6-9123-5F2477A46C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Weiter geht’s! </a:t>
            </a:r>
            <a:br>
              <a:rPr lang="de-DE" dirty="0"/>
            </a:br>
            <a:r>
              <a:rPr lang="de-DE" dirty="0"/>
              <a:t>Egal mit welchem Substrat?!?</a:t>
            </a:r>
          </a:p>
        </p:txBody>
      </p:sp>
      <p:pic>
        <p:nvPicPr>
          <p:cNvPr id="7" name="Grafik 6" descr="Ein Bild, das Text, Menschliches Gesicht, Screenshot, Mann enthält.&#10;&#10;KI-generierte Inhalte können fehlerhaft sein.">
            <a:extLst>
              <a:ext uri="{FF2B5EF4-FFF2-40B4-BE49-F238E27FC236}">
                <a16:creationId xmlns:a16="http://schemas.microsoft.com/office/drawing/2014/main" id="{A794718F-F6FF-3F8A-ACCC-58820B8CCF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75" t="15815" r="29275" b="-139"/>
          <a:stretch/>
        </p:blipFill>
        <p:spPr>
          <a:xfrm>
            <a:off x="7066445" y="936170"/>
            <a:ext cx="5027583" cy="5820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4528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EF169EF-0C7E-C6C2-7958-D8FB299F92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„Speicherkraftwerke sind sexy“ </a:t>
            </a:r>
            <a:r>
              <a:rPr lang="de-DE" sz="1400" dirty="0"/>
              <a:t>Robert Wasser 2005</a:t>
            </a:r>
            <a:r>
              <a:rPr lang="de-DE" dirty="0"/>
              <a:t>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2767651-524A-1AEB-B6F9-13004EF24C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526009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AEF05FF-5DB2-CB7A-1BE6-89E8DAA16B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„Speicherkraftwerke sind sexy“ </a:t>
            </a:r>
            <a:r>
              <a:rPr lang="de-DE" sz="1400" dirty="0"/>
              <a:t>Robert Wasser 2005</a:t>
            </a:r>
            <a:r>
              <a:rPr lang="de-DE" dirty="0"/>
              <a:t> </a:t>
            </a:r>
          </a:p>
        </p:txBody>
      </p:sp>
      <p:pic>
        <p:nvPicPr>
          <p:cNvPr id="2054" name="Picture 6" descr="Agrar-Influencerin sieht Politik auf falschem Weg | Die Glocke">
            <a:extLst>
              <a:ext uri="{FF2B5EF4-FFF2-40B4-BE49-F238E27FC236}">
                <a16:creationId xmlns:a16="http://schemas.microsoft.com/office/drawing/2014/main" id="{D6690C65-209F-C269-3C98-6622441877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2102" y="1690688"/>
            <a:ext cx="4478057" cy="2686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B02E8BA8-9D54-52BA-9C05-A1E896A490F4}"/>
              </a:ext>
            </a:extLst>
          </p:cNvPr>
          <p:cNvSpPr txBox="1"/>
          <p:nvPr/>
        </p:nvSpPr>
        <p:spPr>
          <a:xfrm>
            <a:off x="388844" y="3877055"/>
            <a:ext cx="14582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solidFill>
                  <a:schemeClr val="bg1"/>
                </a:solidFill>
                <a:latin typeface="Arial Narrow" panose="020B0606020202030204" pitchFamily="34" charset="0"/>
              </a:rPr>
              <a:t>Glocke, 2024</a:t>
            </a:r>
          </a:p>
        </p:txBody>
      </p:sp>
    </p:spTree>
    <p:extLst>
      <p:ext uri="{BB962C8B-B14F-4D97-AF65-F5344CB8AC3E}">
        <p14:creationId xmlns:p14="http://schemas.microsoft.com/office/powerpoint/2010/main" val="2232917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A18E51-B380-7DCC-F4C2-7B0C3417D6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1216382-DFFD-256E-8746-66E76A1E15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rgbClr val="1A1A1A"/>
                </a:solidFill>
              </a:rPr>
              <a:t>Und flexible Fütterung erst recht weil: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1050A5D7-F6FD-DBFB-DB67-B8D9291F31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3914" y="1481924"/>
            <a:ext cx="11778343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de-DE" sz="2400" dirty="0">
              <a:solidFill>
                <a:srgbClr val="1A1A1A"/>
              </a:solidFill>
            </a:endParaRPr>
          </a:p>
          <a:p>
            <a:pPr marL="0" indent="0">
              <a:buNone/>
            </a:pPr>
            <a:r>
              <a:rPr lang="de-DE" sz="2400" dirty="0">
                <a:solidFill>
                  <a:srgbClr val="1A1A1A"/>
                </a:solidFill>
              </a:rPr>
              <a:t>Variation der Gasproduktion 50% </a:t>
            </a:r>
          </a:p>
          <a:p>
            <a:pPr marL="0" indent="0">
              <a:buNone/>
            </a:pPr>
            <a:endParaRPr lang="de-DE" sz="1000" dirty="0">
              <a:solidFill>
                <a:srgbClr val="1A1A1A"/>
              </a:solidFill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Char char="è"/>
            </a:pPr>
            <a:r>
              <a:rPr lang="de-DE" sz="2400" dirty="0">
                <a:solidFill>
                  <a:srgbClr val="1A1A1A"/>
                </a:solidFill>
              </a:rPr>
              <a:t>Volumen des Gasspeichers 40 Stunden Reserve </a:t>
            </a:r>
            <a:r>
              <a:rPr lang="de-DE" sz="1600" dirty="0" err="1">
                <a:solidFill>
                  <a:srgbClr val="000000"/>
                </a:solidFill>
              </a:rPr>
              <a:t>Barchmann</a:t>
            </a:r>
            <a:r>
              <a:rPr lang="de-DE" sz="1600" dirty="0">
                <a:solidFill>
                  <a:srgbClr val="000000"/>
                </a:solidFill>
              </a:rPr>
              <a:t> et al.</a:t>
            </a:r>
          </a:p>
          <a:p>
            <a:pPr>
              <a:buFont typeface="Wingdings" panose="05000000000000000000" pitchFamily="2" charset="2"/>
              <a:buChar char="è"/>
            </a:pPr>
            <a:r>
              <a:rPr lang="de-DE" sz="2400" dirty="0">
                <a:solidFill>
                  <a:srgbClr val="000000"/>
                </a:solidFill>
              </a:rPr>
              <a:t>50 % weniger Gasspeicherbedarf. </a:t>
            </a:r>
          </a:p>
          <a:p>
            <a:pPr>
              <a:buFont typeface="Wingdings" panose="05000000000000000000" pitchFamily="2" charset="2"/>
              <a:buChar char="è"/>
            </a:pPr>
            <a:r>
              <a:rPr lang="de-DE" sz="2400" dirty="0">
                <a:solidFill>
                  <a:srgbClr val="000000"/>
                </a:solidFill>
              </a:rPr>
              <a:t>Einsparung  ca.50 % </a:t>
            </a:r>
            <a:r>
              <a:rPr lang="de-DE" sz="2400" dirty="0" err="1">
                <a:solidFill>
                  <a:srgbClr val="000000"/>
                </a:solidFill>
              </a:rPr>
              <a:t>Invest</a:t>
            </a:r>
            <a:r>
              <a:rPr lang="de-DE" sz="2400" dirty="0">
                <a:solidFill>
                  <a:srgbClr val="000000"/>
                </a:solidFill>
              </a:rPr>
              <a:t> Gasspeichererweiterung</a:t>
            </a:r>
          </a:p>
          <a:p>
            <a:pPr marL="0" indent="0">
              <a:buNone/>
            </a:pPr>
            <a:r>
              <a:rPr lang="de-DE" sz="2400" dirty="0">
                <a:solidFill>
                  <a:srgbClr val="000000"/>
                </a:solidFill>
                <a:sym typeface="Wingdings" panose="05000000000000000000" pitchFamily="2" charset="2"/>
              </a:rPr>
              <a:t> </a:t>
            </a:r>
            <a:r>
              <a:rPr lang="de-DE" sz="2400" dirty="0">
                <a:solidFill>
                  <a:srgbClr val="000000"/>
                </a:solidFill>
              </a:rPr>
              <a:t>Verschiebung Gasproduktion </a:t>
            </a:r>
            <a:r>
              <a:rPr lang="de-DE" sz="2400" dirty="0">
                <a:solidFill>
                  <a:srgbClr val="000000"/>
                </a:solidFill>
                <a:sym typeface="Wingdings" panose="05000000000000000000" pitchFamily="2" charset="2"/>
              </a:rPr>
              <a:t>zu </a:t>
            </a:r>
            <a:r>
              <a:rPr lang="de-DE" sz="2400" dirty="0">
                <a:solidFill>
                  <a:srgbClr val="000000"/>
                </a:solidFill>
              </a:rPr>
              <a:t>Verstromungszeiten</a:t>
            </a:r>
          </a:p>
          <a:p>
            <a:pPr marL="0" indent="0">
              <a:buNone/>
            </a:pPr>
            <a:r>
              <a:rPr lang="de-DE" sz="2400" dirty="0">
                <a:solidFill>
                  <a:srgbClr val="000000"/>
                </a:solidFill>
              </a:rPr>
              <a:t>// Flex. Biogasproduktion mit einem breiten, im landwirtschaftlichen Umfeld anfallenden Substratspektrum ohne große weitere Investitionen möglich </a:t>
            </a:r>
          </a:p>
          <a:p>
            <a:pPr marL="0" indent="0">
              <a:buNone/>
            </a:pPr>
            <a:r>
              <a:rPr lang="de-DE" sz="2400" dirty="0">
                <a:solidFill>
                  <a:srgbClr val="000000"/>
                </a:solidFill>
              </a:rPr>
              <a:t>// bei entsprechend vorhandenem, nutzbarem Gasspeichervolumen </a:t>
            </a:r>
            <a:br>
              <a:rPr lang="de-DE" sz="2400" dirty="0">
                <a:solidFill>
                  <a:srgbClr val="000000"/>
                </a:solidFill>
              </a:rPr>
            </a:br>
            <a:r>
              <a:rPr lang="de-DE" sz="2400" dirty="0">
                <a:solidFill>
                  <a:srgbClr val="000000"/>
                </a:solidFill>
                <a:sym typeface="Wingdings" panose="05000000000000000000" pitchFamily="2" charset="2"/>
              </a:rPr>
              <a:t> </a:t>
            </a:r>
            <a:r>
              <a:rPr lang="de-DE" sz="2400" dirty="0">
                <a:solidFill>
                  <a:srgbClr val="000000"/>
                </a:solidFill>
              </a:rPr>
              <a:t>auch auf die Gasspeichererweiterung verzichtet werden kann!</a:t>
            </a:r>
          </a:p>
        </p:txBody>
      </p:sp>
      <p:sp>
        <p:nvSpPr>
          <p:cNvPr id="3" name="Pfeil: nach unten 2">
            <a:extLst>
              <a:ext uri="{FF2B5EF4-FFF2-40B4-BE49-F238E27FC236}">
                <a16:creationId xmlns:a16="http://schemas.microsoft.com/office/drawing/2014/main" id="{E3BB5B55-ABB7-6C50-243F-8F794B00F01E}"/>
              </a:ext>
            </a:extLst>
          </p:cNvPr>
          <p:cNvSpPr/>
          <p:nvPr/>
        </p:nvSpPr>
        <p:spPr>
          <a:xfrm>
            <a:off x="4350204" y="1955686"/>
            <a:ext cx="304800" cy="489857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Pfeil: nach unten 3">
            <a:extLst>
              <a:ext uri="{FF2B5EF4-FFF2-40B4-BE49-F238E27FC236}">
                <a16:creationId xmlns:a16="http://schemas.microsoft.com/office/drawing/2014/main" id="{83BAD2B9-8700-6CFA-7434-23BF2C4B5A24}"/>
              </a:ext>
            </a:extLst>
          </p:cNvPr>
          <p:cNvSpPr/>
          <p:nvPr/>
        </p:nvSpPr>
        <p:spPr>
          <a:xfrm>
            <a:off x="7696201" y="2710543"/>
            <a:ext cx="304800" cy="489857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Pfeil: nach unten 4">
            <a:extLst>
              <a:ext uri="{FF2B5EF4-FFF2-40B4-BE49-F238E27FC236}">
                <a16:creationId xmlns:a16="http://schemas.microsoft.com/office/drawing/2014/main" id="{0603D0DC-13D3-E175-00A4-FDF8BBE7FB01}"/>
              </a:ext>
            </a:extLst>
          </p:cNvPr>
          <p:cNvSpPr/>
          <p:nvPr/>
        </p:nvSpPr>
        <p:spPr>
          <a:xfrm>
            <a:off x="7696201" y="2939143"/>
            <a:ext cx="304800" cy="489857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Pfeil: nach unten 6">
            <a:extLst>
              <a:ext uri="{FF2B5EF4-FFF2-40B4-BE49-F238E27FC236}">
                <a16:creationId xmlns:a16="http://schemas.microsoft.com/office/drawing/2014/main" id="{E55FABA8-00B9-B73E-0A69-75C4A71BFE79}"/>
              </a:ext>
            </a:extLst>
          </p:cNvPr>
          <p:cNvSpPr/>
          <p:nvPr/>
        </p:nvSpPr>
        <p:spPr>
          <a:xfrm>
            <a:off x="7696201" y="3200400"/>
            <a:ext cx="304800" cy="489857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56553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DEB33724-3F2A-6FFC-E982-F7322BFF08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3868"/>
            <a:ext cx="10515600" cy="1325563"/>
          </a:xfrm>
        </p:spPr>
        <p:txBody>
          <a:bodyPr/>
          <a:lstStyle/>
          <a:p>
            <a:r>
              <a:rPr lang="de-DE" dirty="0"/>
              <a:t>Fahrplan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F98E651A-C6D1-2355-B071-0B72FF32C4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1783" y="1178767"/>
            <a:ext cx="10515600" cy="5334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800" b="1" dirty="0"/>
              <a:t>Rahmenbedingungen</a:t>
            </a:r>
          </a:p>
          <a:p>
            <a:pPr marL="0" indent="0">
              <a:buNone/>
            </a:pPr>
            <a:r>
              <a:rPr lang="de-DE" sz="2800" dirty="0"/>
              <a:t>//	biologische</a:t>
            </a:r>
          </a:p>
          <a:p>
            <a:pPr marL="0" indent="0">
              <a:buNone/>
            </a:pPr>
            <a:r>
              <a:rPr lang="de-DE" sz="2800" dirty="0"/>
              <a:t>// 	verfahrenstechnische </a:t>
            </a:r>
          </a:p>
          <a:p>
            <a:pPr marL="0" indent="0">
              <a:buNone/>
            </a:pPr>
            <a:r>
              <a:rPr lang="de-DE" sz="2800" dirty="0"/>
              <a:t>// 	politische..</a:t>
            </a:r>
          </a:p>
          <a:p>
            <a:pPr marL="0" indent="0">
              <a:buNone/>
            </a:pPr>
            <a:endParaRPr lang="de-DE" sz="2800" b="1" dirty="0"/>
          </a:p>
          <a:p>
            <a:pPr marL="0" indent="0">
              <a:buNone/>
            </a:pPr>
            <a:r>
              <a:rPr lang="de-DE" sz="2800" b="1" dirty="0"/>
              <a:t>Ansatzpunkte</a:t>
            </a:r>
          </a:p>
          <a:p>
            <a:pPr marL="0" indent="0">
              <a:buNone/>
            </a:pPr>
            <a:r>
              <a:rPr lang="de-DE" sz="2800" dirty="0"/>
              <a:t>//	Einsatzstoffe</a:t>
            </a:r>
          </a:p>
          <a:p>
            <a:pPr marL="0" indent="0">
              <a:buNone/>
            </a:pPr>
            <a:r>
              <a:rPr lang="de-DE" sz="2800" dirty="0"/>
              <a:t>//	Fütterungsmanagement / flexible Beschickung</a:t>
            </a:r>
            <a:br>
              <a:rPr lang="de-DE" sz="2800" dirty="0"/>
            </a:br>
            <a:r>
              <a:rPr lang="de-DE" sz="2800" dirty="0"/>
              <a:t>	</a:t>
            </a:r>
            <a:r>
              <a:rPr lang="de-DE" sz="2800" dirty="0" err="1"/>
              <a:t>Nachgärer</a:t>
            </a:r>
            <a:r>
              <a:rPr lang="de-DE" sz="2800" dirty="0"/>
              <a:t> oder Rezirkulation</a:t>
            </a:r>
          </a:p>
          <a:p>
            <a:pPr marL="0" indent="0">
              <a:buNone/>
            </a:pPr>
            <a:r>
              <a:rPr lang="de-DE" sz="2800" dirty="0"/>
              <a:t>//	Variation der Substrate, Besonderheiten </a:t>
            </a:r>
          </a:p>
        </p:txBody>
      </p:sp>
    </p:spTree>
    <p:extLst>
      <p:ext uri="{BB962C8B-B14F-4D97-AF65-F5344CB8AC3E}">
        <p14:creationId xmlns:p14="http://schemas.microsoft.com/office/powerpoint/2010/main" val="166545715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CI Waves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Metadata/LabelInfo.xml><?xml version="1.0" encoding="utf-8"?>
<clbl:labelList xmlns:clbl="http://schemas.microsoft.com/office/2020/mipLabelMetadata">
  <clbl:label id="{3aeaaec5-3880-4088-b310-513cec7bd490}" enabled="1" method="Privileged" siteId="{28251b10-a10d-4540-a8ef-9a856073edc3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1784</Words>
  <Application>Microsoft Office PowerPoint</Application>
  <PresentationFormat>Breitbild</PresentationFormat>
  <Paragraphs>346</Paragraphs>
  <Slides>56</Slides>
  <Notes>23</Notes>
  <HiddenSlides>7</HiddenSlides>
  <MMClips>1</MMClips>
  <ScaleCrop>false</ScaleCrop>
  <HeadingPairs>
    <vt:vector size="8" baseType="variant">
      <vt:variant>
        <vt:lpstr>Verwendete Schriftarten</vt:lpstr>
      </vt:variant>
      <vt:variant>
        <vt:i4>13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56</vt:i4>
      </vt:variant>
    </vt:vector>
  </HeadingPairs>
  <TitlesOfParts>
    <vt:vector size="71" baseType="lpstr">
      <vt:lpstr>Aptos</vt:lpstr>
      <vt:lpstr>Arial</vt:lpstr>
      <vt:lpstr>Arial Narrow</vt:lpstr>
      <vt:lpstr>Arial Rounded MT Bold</vt:lpstr>
      <vt:lpstr>Arial Unicode MS</vt:lpstr>
      <vt:lpstr>Calibri</vt:lpstr>
      <vt:lpstr>Roboto Condensed</vt:lpstr>
      <vt:lpstr>Segoe UI</vt:lpstr>
      <vt:lpstr>Times New Roman</vt:lpstr>
      <vt:lpstr>TT Norms Pro</vt:lpstr>
      <vt:lpstr>TT Norms Pro DemiBold</vt:lpstr>
      <vt:lpstr>Verdana</vt:lpstr>
      <vt:lpstr>Wingdings</vt:lpstr>
      <vt:lpstr>CI Waves</vt:lpstr>
      <vt:lpstr>think-cell Folie</vt:lpstr>
      <vt:lpstr>PowerPoint-Präsentation</vt:lpstr>
      <vt:lpstr>Verstehen, Interesse, Leidenschaft</vt:lpstr>
      <vt:lpstr>Verstehen, Interesse, Leidenschaft</vt:lpstr>
      <vt:lpstr>Verstehen, Interesse, Leidenschaft</vt:lpstr>
      <vt:lpstr>Größer Energiespeicher </vt:lpstr>
      <vt:lpstr>„Speicherkraftwerke sind sexy“ Robert Wasser 2005 </vt:lpstr>
      <vt:lpstr>„Speicherkraftwerke sind sexy“ Robert Wasser 2005 </vt:lpstr>
      <vt:lpstr>Und flexible Fütterung erst recht weil:</vt:lpstr>
      <vt:lpstr>Fahrplan</vt:lpstr>
      <vt:lpstr>Differenzierung </vt:lpstr>
      <vt:lpstr>Biologische Rahmenbedingungen // „hoch-runter“ </vt:lpstr>
      <vt:lpstr>PowerPoint-Präsentation</vt:lpstr>
      <vt:lpstr>Biologische Rahmenbedingungen // „hoch-runter“ </vt:lpstr>
      <vt:lpstr>PowerPoint-Präsentation</vt:lpstr>
      <vt:lpstr>Abbauschritte</vt:lpstr>
      <vt:lpstr>PowerPoint-Präsentation</vt:lpstr>
      <vt:lpstr>Rahmenbedingungen // biologische </vt:lpstr>
      <vt:lpstr>PowerPoint-Präsentation</vt:lpstr>
      <vt:lpstr>Achtung Generationszeit </vt:lpstr>
      <vt:lpstr>Achtung Generationszeit </vt:lpstr>
      <vt:lpstr>Einschub </vt:lpstr>
      <vt:lpstr>Bestimmungstiefe: Nomenklatur in der Biologie </vt:lpstr>
      <vt:lpstr>Einschub </vt:lpstr>
      <vt:lpstr>Generell: flexible Biogasbildung ist</vt:lpstr>
      <vt:lpstr>flexible Biogasbildung</vt:lpstr>
      <vt:lpstr>flexible Biogasbildung</vt:lpstr>
      <vt:lpstr>Rahmenbedingungen // verfahrenstechnische </vt:lpstr>
      <vt:lpstr>Ansatzpunkte Einsatzstoffmanagement</vt:lpstr>
      <vt:lpstr>Ansatzpunkte Einsatzstoffmanagement</vt:lpstr>
      <vt:lpstr>Was sagt denn der Vermarkter?</vt:lpstr>
      <vt:lpstr>PowerPoint-Präsentation</vt:lpstr>
      <vt:lpstr>Was bedeutet das für den Betreiber?</vt:lpstr>
      <vt:lpstr>Fütterungsmanagement flexible Beschickung</vt:lpstr>
      <vt:lpstr>Flexible Beschickung oder Rezirkulieren?</vt:lpstr>
      <vt:lpstr>Variation der Substrate</vt:lpstr>
      <vt:lpstr>Variation der Substrate</vt:lpstr>
      <vt:lpstr>Batch-Abbaukurven der einzelnen Substrate  30 Tage [UBEDB 2018]  % produzierte Biogasmenge</vt:lpstr>
      <vt:lpstr>Batch-Abbaukurven der einzelnen Substrate  5 Tage, </vt:lpstr>
      <vt:lpstr>Substrattypen</vt:lpstr>
      <vt:lpstr>PowerPoint-Präsentation</vt:lpstr>
      <vt:lpstr>Kinetik!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Speicherung Zwischenprodukte Gasspeicher</vt:lpstr>
      <vt:lpstr>Veränderung de Substratzufuhr</vt:lpstr>
      <vt:lpstr>Veränderung der Substratzufuhr</vt:lpstr>
      <vt:lpstr>Beispiel</vt:lpstr>
      <vt:lpstr>Buchholz; Blumdorf</vt:lpstr>
      <vt:lpstr>Champinons league?</vt:lpstr>
      <vt:lpstr>Biologische Flexibilisierung geht gut – wenn Prozesse stabil sind und…</vt:lpstr>
      <vt:lpstr>Biologische Flexibilisierung geht gut – wenn Prozesse stabil sind!</vt:lpstr>
      <vt:lpstr>Weiter geht’s!  Egal mit welchem Substrat?!?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Frauz, Bettina</dc:creator>
  <cp:lastModifiedBy>Frauz, Bettina</cp:lastModifiedBy>
  <cp:revision>58</cp:revision>
  <dcterms:created xsi:type="dcterms:W3CDTF">2025-01-31T18:32:12Z</dcterms:created>
  <dcterms:modified xsi:type="dcterms:W3CDTF">2025-06-11T23:47:31Z</dcterms:modified>
</cp:coreProperties>
</file>